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58" r:id="rId3"/>
    <p:sldId id="259" r:id="rId4"/>
    <p:sldId id="261" r:id="rId5"/>
    <p:sldId id="260" r:id="rId6"/>
    <p:sldId id="264" r:id="rId7"/>
    <p:sldId id="265" r:id="rId8"/>
    <p:sldId id="266" r:id="rId9"/>
    <p:sldId id="267" r:id="rId10"/>
    <p:sldId id="268" r:id="rId11"/>
    <p:sldId id="269" r:id="rId12"/>
    <p:sldId id="270" r:id="rId13"/>
    <p:sldId id="262" r:id="rId14"/>
    <p:sldId id="271" r:id="rId15"/>
    <p:sldId id="272" r:id="rId16"/>
    <p:sldId id="274"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620B"/>
    <a:srgbClr val="FB992D"/>
    <a:srgbClr val="B194E0"/>
    <a:srgbClr val="E78125"/>
    <a:srgbClr val="B4C290"/>
    <a:srgbClr val="FC5E84"/>
    <a:srgbClr val="FF3F3F"/>
    <a:srgbClr val="74A2EC"/>
    <a:srgbClr val="FF3A25"/>
    <a:srgbClr val="FCB6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E58910-9D15-4560-B262-AADD7DFC6BC2}"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A329C76-25FA-48A9-B6DD-6DBF7F56FF78}">
      <dgm:prSet/>
      <dgm:spPr/>
      <dgm:t>
        <a:bodyPr/>
        <a:lstStyle/>
        <a:p>
          <a:r>
            <a:rPr lang="en-US" b="0" i="0" dirty="0"/>
            <a:t>"Analytics Maturity Model" or the "Analytics Continuum". It represents the progressive stages of data analysis in increasing order of complexity and value.</a:t>
          </a:r>
          <a:endParaRPr lang="en-US" dirty="0"/>
        </a:p>
      </dgm:t>
    </dgm:pt>
    <dgm:pt modelId="{8544C711-2F48-415D-AC91-94065F7D7AE8}" type="parTrans" cxnId="{C8D81070-97CF-489C-B419-82E15F9AAE7B}">
      <dgm:prSet/>
      <dgm:spPr/>
      <dgm:t>
        <a:bodyPr/>
        <a:lstStyle/>
        <a:p>
          <a:endParaRPr lang="en-US"/>
        </a:p>
      </dgm:t>
    </dgm:pt>
    <dgm:pt modelId="{0416F243-5250-4AFE-898E-839438AF3909}" type="sibTrans" cxnId="{C8D81070-97CF-489C-B419-82E15F9AAE7B}">
      <dgm:prSet/>
      <dgm:spPr/>
      <dgm:t>
        <a:bodyPr/>
        <a:lstStyle/>
        <a:p>
          <a:endParaRPr lang="en-US"/>
        </a:p>
      </dgm:t>
    </dgm:pt>
    <dgm:pt modelId="{A0B83B08-CC08-4BEC-B352-D8E965F06F66}">
      <dgm:prSet/>
      <dgm:spPr/>
      <dgm:t>
        <a:bodyPr/>
        <a:lstStyle/>
        <a:p>
          <a:r>
            <a:rPr lang="en-US" b="1" i="0" dirty="0"/>
            <a:t>Description Analytics:</a:t>
          </a:r>
          <a:r>
            <a:rPr lang="en-US" b="0" i="0" dirty="0"/>
            <a:t> Descriptive analytics involves summarizing historical data to provide insights into what has happened in the past. This often includes basic statistics, visualizations, and summary reports. Descriptive analytics answers questions like "What happened?" and "What is the current state of affairs?"</a:t>
          </a:r>
          <a:endParaRPr lang="en-US" dirty="0"/>
        </a:p>
      </dgm:t>
    </dgm:pt>
    <dgm:pt modelId="{19C64BD1-DE4A-4267-96FE-1B5D328E94C2}" type="parTrans" cxnId="{3FF0EFDA-55B8-4EDD-9994-71063E637D1D}">
      <dgm:prSet/>
      <dgm:spPr/>
      <dgm:t>
        <a:bodyPr/>
        <a:lstStyle/>
        <a:p>
          <a:endParaRPr lang="en-US"/>
        </a:p>
      </dgm:t>
    </dgm:pt>
    <dgm:pt modelId="{5273EDB8-44DD-4CD4-AB2D-36A6B7AE9EF9}" type="sibTrans" cxnId="{3FF0EFDA-55B8-4EDD-9994-71063E637D1D}">
      <dgm:prSet/>
      <dgm:spPr/>
      <dgm:t>
        <a:bodyPr/>
        <a:lstStyle/>
        <a:p>
          <a:endParaRPr lang="en-US"/>
        </a:p>
      </dgm:t>
    </dgm:pt>
    <dgm:pt modelId="{02DFD91A-2008-4EA5-A302-D8B087DC716F}">
      <dgm:prSet/>
      <dgm:spPr/>
      <dgm:t>
        <a:bodyPr/>
        <a:lstStyle/>
        <a:p>
          <a:r>
            <a:rPr lang="en-US" b="1" i="0" dirty="0"/>
            <a:t>Diagnostic Analytics: </a:t>
          </a:r>
          <a:r>
            <a:rPr lang="en-US" b="0" i="0" dirty="0"/>
            <a:t>Diagnostic analytics goes a step beyond descriptive analytics. It aims to understand why certain events or trends occurred in the past. This involves exploring relationships between variables, identifying patterns, and uncovering the root causes of specific outcomes. Diagnostic analytics answers questions like "Why did it happen?" and "What were the contributing factors?"</a:t>
          </a:r>
          <a:endParaRPr lang="en-US" dirty="0"/>
        </a:p>
      </dgm:t>
    </dgm:pt>
    <dgm:pt modelId="{EB16E927-E8B0-46BA-8A63-77BF782964E5}" type="parTrans" cxnId="{8F100CDC-26C8-47C5-B17B-8CF0C3BD0058}">
      <dgm:prSet/>
      <dgm:spPr/>
      <dgm:t>
        <a:bodyPr/>
        <a:lstStyle/>
        <a:p>
          <a:endParaRPr lang="en-US"/>
        </a:p>
      </dgm:t>
    </dgm:pt>
    <dgm:pt modelId="{7D29AB9C-F4E5-48FF-8C84-604A377191BD}" type="sibTrans" cxnId="{8F100CDC-26C8-47C5-B17B-8CF0C3BD0058}">
      <dgm:prSet/>
      <dgm:spPr/>
      <dgm:t>
        <a:bodyPr/>
        <a:lstStyle/>
        <a:p>
          <a:endParaRPr lang="en-US"/>
        </a:p>
      </dgm:t>
    </dgm:pt>
    <dgm:pt modelId="{61A61D30-BB66-42EC-801F-45A2C2C10CA8}">
      <dgm:prSet/>
      <dgm:spPr/>
      <dgm:t>
        <a:bodyPr/>
        <a:lstStyle/>
        <a:p>
          <a:r>
            <a:rPr lang="en-US" b="1" i="0" dirty="0"/>
            <a:t>Predictive Analytics: </a:t>
          </a:r>
          <a:r>
            <a:rPr lang="en-US" b="0" i="0" dirty="0"/>
            <a:t>Predictive analytics uses historical data and statistical algorithms to make informed predictions about future events or trends. It involves building models that can forecast or estimate outcomes based on patterns observed in the data. Predictive analytics answers questions like "What is likely to happen in the future?" and "What are the potential outcomes?"</a:t>
          </a:r>
          <a:endParaRPr lang="en-US" dirty="0"/>
        </a:p>
      </dgm:t>
    </dgm:pt>
    <dgm:pt modelId="{5601FA47-80FE-4ADF-9F91-F387FCD204EF}" type="parTrans" cxnId="{C3DE23EF-8717-4D81-96C0-3BBBF2342705}">
      <dgm:prSet/>
      <dgm:spPr/>
      <dgm:t>
        <a:bodyPr/>
        <a:lstStyle/>
        <a:p>
          <a:endParaRPr lang="en-US"/>
        </a:p>
      </dgm:t>
    </dgm:pt>
    <dgm:pt modelId="{2D2D23BD-9E55-4E2B-9BC0-35B3B32EFA8D}" type="sibTrans" cxnId="{C3DE23EF-8717-4D81-96C0-3BBBF2342705}">
      <dgm:prSet/>
      <dgm:spPr/>
      <dgm:t>
        <a:bodyPr/>
        <a:lstStyle/>
        <a:p>
          <a:endParaRPr lang="en-US"/>
        </a:p>
      </dgm:t>
    </dgm:pt>
    <dgm:pt modelId="{7B189AF4-6A4E-48F2-8EC7-68ECBA68F715}">
      <dgm:prSet/>
      <dgm:spPr/>
      <dgm:t>
        <a:bodyPr/>
        <a:lstStyle/>
        <a:p>
          <a:r>
            <a:rPr lang="en-US" b="1" i="0" dirty="0"/>
            <a:t>Prescriptive Analytics:</a:t>
          </a:r>
          <a:r>
            <a:rPr lang="en-US" b="0" i="0" dirty="0"/>
            <a:t> Prescriptive analytics is the highest level of data analysis. It not only predicts future outcomes but also provides recommendations or actions that should be taken to achieve a desired outcome. This involves using optimization and simulation techniques to determine the best course of action. Prescriptive analytics answers questions like "What should we do to achieve a specific goal?"</a:t>
          </a:r>
          <a:endParaRPr lang="en-US" dirty="0"/>
        </a:p>
      </dgm:t>
    </dgm:pt>
    <dgm:pt modelId="{DC365DC6-B397-430B-8578-8BB06BEBB5D8}" type="parTrans" cxnId="{D6A47012-147F-41BD-9AA5-9A93A525A37A}">
      <dgm:prSet/>
      <dgm:spPr/>
      <dgm:t>
        <a:bodyPr/>
        <a:lstStyle/>
        <a:p>
          <a:endParaRPr lang="en-US"/>
        </a:p>
      </dgm:t>
    </dgm:pt>
    <dgm:pt modelId="{9E0B3EFE-6093-4711-B8D3-2DB8AE0143F6}" type="sibTrans" cxnId="{D6A47012-147F-41BD-9AA5-9A93A525A37A}">
      <dgm:prSet/>
      <dgm:spPr/>
      <dgm:t>
        <a:bodyPr/>
        <a:lstStyle/>
        <a:p>
          <a:endParaRPr lang="en-US"/>
        </a:p>
      </dgm:t>
    </dgm:pt>
    <dgm:pt modelId="{71D147D6-AFA1-4CE8-B08D-E4BE6772EB3D}">
      <dgm:prSet/>
      <dgm:spPr/>
      <dgm:t>
        <a:bodyPr/>
        <a:lstStyle/>
        <a:p>
          <a:r>
            <a:rPr lang="en-US" b="0" i="0" dirty="0"/>
            <a:t>The project focuses on conducting a comprehensive analysis of a company's customer base to gain a deeper understanding of its characteristics, preferences, and behaviors. The aim is to use this information to tailor products and marketing strategies to specific customer segments by the analytics continuum model.</a:t>
          </a:r>
          <a:endParaRPr lang="en-US" dirty="0"/>
        </a:p>
      </dgm:t>
    </dgm:pt>
    <dgm:pt modelId="{B6EAF9D5-2607-44AD-8C40-95E3D58DA349}" type="sibTrans" cxnId="{A85E991F-A9FE-4052-A60F-CA6D670D6016}">
      <dgm:prSet/>
      <dgm:spPr/>
      <dgm:t>
        <a:bodyPr/>
        <a:lstStyle/>
        <a:p>
          <a:endParaRPr lang="en-US"/>
        </a:p>
      </dgm:t>
    </dgm:pt>
    <dgm:pt modelId="{14D3BECA-57DC-4137-9692-E02F599FADE0}" type="parTrans" cxnId="{A85E991F-A9FE-4052-A60F-CA6D670D6016}">
      <dgm:prSet/>
      <dgm:spPr/>
      <dgm:t>
        <a:bodyPr/>
        <a:lstStyle/>
        <a:p>
          <a:endParaRPr lang="en-US"/>
        </a:p>
      </dgm:t>
    </dgm:pt>
    <dgm:pt modelId="{CC16592E-12F3-443C-B6B0-8C2F358F1274}" type="pres">
      <dgm:prSet presAssocID="{91E58910-9D15-4560-B262-AADD7DFC6BC2}" presName="diagram" presStyleCnt="0">
        <dgm:presLayoutVars>
          <dgm:dir/>
          <dgm:resizeHandles val="exact"/>
        </dgm:presLayoutVars>
      </dgm:prSet>
      <dgm:spPr/>
    </dgm:pt>
    <dgm:pt modelId="{339CD6B3-7028-49C6-A773-C03CE9B04806}" type="pres">
      <dgm:prSet presAssocID="{71D147D6-AFA1-4CE8-B08D-E4BE6772EB3D}" presName="node" presStyleLbl="node1" presStyleIdx="0" presStyleCnt="6">
        <dgm:presLayoutVars>
          <dgm:bulletEnabled val="1"/>
        </dgm:presLayoutVars>
      </dgm:prSet>
      <dgm:spPr/>
    </dgm:pt>
    <dgm:pt modelId="{2DC70B86-8E00-40C6-9528-D55B571F13A5}" type="pres">
      <dgm:prSet presAssocID="{B6EAF9D5-2607-44AD-8C40-95E3D58DA349}" presName="sibTrans" presStyleLbl="sibTrans2D1" presStyleIdx="0" presStyleCnt="5"/>
      <dgm:spPr/>
    </dgm:pt>
    <dgm:pt modelId="{179309D4-F08F-4ECD-9DA6-1B7FD7992AEB}" type="pres">
      <dgm:prSet presAssocID="{B6EAF9D5-2607-44AD-8C40-95E3D58DA349}" presName="connectorText" presStyleLbl="sibTrans2D1" presStyleIdx="0" presStyleCnt="5"/>
      <dgm:spPr/>
    </dgm:pt>
    <dgm:pt modelId="{2DB553A5-A3F2-4EAB-ABC7-B80C82DFA4F5}" type="pres">
      <dgm:prSet presAssocID="{0A329C76-25FA-48A9-B6DD-6DBF7F56FF78}" presName="node" presStyleLbl="node1" presStyleIdx="1" presStyleCnt="6">
        <dgm:presLayoutVars>
          <dgm:bulletEnabled val="1"/>
        </dgm:presLayoutVars>
      </dgm:prSet>
      <dgm:spPr/>
    </dgm:pt>
    <dgm:pt modelId="{B673CFD2-A6BE-4948-83EB-8BC52D093570}" type="pres">
      <dgm:prSet presAssocID="{0416F243-5250-4AFE-898E-839438AF3909}" presName="sibTrans" presStyleLbl="sibTrans2D1" presStyleIdx="1" presStyleCnt="5"/>
      <dgm:spPr/>
    </dgm:pt>
    <dgm:pt modelId="{1B5A32A5-D80B-414A-B03D-7190F2A8F1E8}" type="pres">
      <dgm:prSet presAssocID="{0416F243-5250-4AFE-898E-839438AF3909}" presName="connectorText" presStyleLbl="sibTrans2D1" presStyleIdx="1" presStyleCnt="5"/>
      <dgm:spPr/>
    </dgm:pt>
    <dgm:pt modelId="{DDAED897-DBAC-4159-AA4D-524DEAB3D06D}" type="pres">
      <dgm:prSet presAssocID="{A0B83B08-CC08-4BEC-B352-D8E965F06F66}" presName="node" presStyleLbl="node1" presStyleIdx="2" presStyleCnt="6">
        <dgm:presLayoutVars>
          <dgm:bulletEnabled val="1"/>
        </dgm:presLayoutVars>
      </dgm:prSet>
      <dgm:spPr/>
    </dgm:pt>
    <dgm:pt modelId="{E5B073B0-5427-4C66-A229-8A0C88B3A6A9}" type="pres">
      <dgm:prSet presAssocID="{5273EDB8-44DD-4CD4-AB2D-36A6B7AE9EF9}" presName="sibTrans" presStyleLbl="sibTrans2D1" presStyleIdx="2" presStyleCnt="5"/>
      <dgm:spPr/>
    </dgm:pt>
    <dgm:pt modelId="{71D0033C-3298-4D9C-9E93-66C7307D5DA3}" type="pres">
      <dgm:prSet presAssocID="{5273EDB8-44DD-4CD4-AB2D-36A6B7AE9EF9}" presName="connectorText" presStyleLbl="sibTrans2D1" presStyleIdx="2" presStyleCnt="5"/>
      <dgm:spPr/>
    </dgm:pt>
    <dgm:pt modelId="{A1439B7E-B944-4422-8C52-DF6239308CEE}" type="pres">
      <dgm:prSet presAssocID="{02DFD91A-2008-4EA5-A302-D8B087DC716F}" presName="node" presStyleLbl="node1" presStyleIdx="3" presStyleCnt="6">
        <dgm:presLayoutVars>
          <dgm:bulletEnabled val="1"/>
        </dgm:presLayoutVars>
      </dgm:prSet>
      <dgm:spPr/>
    </dgm:pt>
    <dgm:pt modelId="{F348F8A3-CA4A-48A5-9443-4D8AA67795F8}" type="pres">
      <dgm:prSet presAssocID="{7D29AB9C-F4E5-48FF-8C84-604A377191BD}" presName="sibTrans" presStyleLbl="sibTrans2D1" presStyleIdx="3" presStyleCnt="5"/>
      <dgm:spPr/>
    </dgm:pt>
    <dgm:pt modelId="{6A660A48-A6AB-426E-B65A-ADF6A95B9D2A}" type="pres">
      <dgm:prSet presAssocID="{7D29AB9C-F4E5-48FF-8C84-604A377191BD}" presName="connectorText" presStyleLbl="sibTrans2D1" presStyleIdx="3" presStyleCnt="5"/>
      <dgm:spPr/>
    </dgm:pt>
    <dgm:pt modelId="{E2B1A029-B632-4F48-B2D0-972BD9059E72}" type="pres">
      <dgm:prSet presAssocID="{61A61D30-BB66-42EC-801F-45A2C2C10CA8}" presName="node" presStyleLbl="node1" presStyleIdx="4" presStyleCnt="6">
        <dgm:presLayoutVars>
          <dgm:bulletEnabled val="1"/>
        </dgm:presLayoutVars>
      </dgm:prSet>
      <dgm:spPr/>
    </dgm:pt>
    <dgm:pt modelId="{0FF8738F-120A-4D19-B800-532F632DAFAA}" type="pres">
      <dgm:prSet presAssocID="{2D2D23BD-9E55-4E2B-9BC0-35B3B32EFA8D}" presName="sibTrans" presStyleLbl="sibTrans2D1" presStyleIdx="4" presStyleCnt="5"/>
      <dgm:spPr/>
    </dgm:pt>
    <dgm:pt modelId="{AD16718E-BE18-4C58-9ABC-A696601DAEAC}" type="pres">
      <dgm:prSet presAssocID="{2D2D23BD-9E55-4E2B-9BC0-35B3B32EFA8D}" presName="connectorText" presStyleLbl="sibTrans2D1" presStyleIdx="4" presStyleCnt="5"/>
      <dgm:spPr/>
    </dgm:pt>
    <dgm:pt modelId="{C75E60EF-EA38-49E1-B375-6EE1A40CBE55}" type="pres">
      <dgm:prSet presAssocID="{7B189AF4-6A4E-48F2-8EC7-68ECBA68F715}" presName="node" presStyleLbl="node1" presStyleIdx="5" presStyleCnt="6">
        <dgm:presLayoutVars>
          <dgm:bulletEnabled val="1"/>
        </dgm:presLayoutVars>
      </dgm:prSet>
      <dgm:spPr/>
    </dgm:pt>
  </dgm:ptLst>
  <dgm:cxnLst>
    <dgm:cxn modelId="{D6A47012-147F-41BD-9AA5-9A93A525A37A}" srcId="{91E58910-9D15-4560-B262-AADD7DFC6BC2}" destId="{7B189AF4-6A4E-48F2-8EC7-68ECBA68F715}" srcOrd="5" destOrd="0" parTransId="{DC365DC6-B397-430B-8578-8BB06BEBB5D8}" sibTransId="{9E0B3EFE-6093-4711-B8D3-2DB8AE0143F6}"/>
    <dgm:cxn modelId="{A85E991F-A9FE-4052-A60F-CA6D670D6016}" srcId="{91E58910-9D15-4560-B262-AADD7DFC6BC2}" destId="{71D147D6-AFA1-4CE8-B08D-E4BE6772EB3D}" srcOrd="0" destOrd="0" parTransId="{14D3BECA-57DC-4137-9692-E02F599FADE0}" sibTransId="{B6EAF9D5-2607-44AD-8C40-95E3D58DA349}"/>
    <dgm:cxn modelId="{E46E1243-AB2D-46F7-B118-9B68463A7F10}" type="presOf" srcId="{7B189AF4-6A4E-48F2-8EC7-68ECBA68F715}" destId="{C75E60EF-EA38-49E1-B375-6EE1A40CBE55}" srcOrd="0" destOrd="0" presId="urn:microsoft.com/office/officeart/2005/8/layout/process5"/>
    <dgm:cxn modelId="{17A7CD47-14C7-43D9-89B7-E7C9D42C22E3}" type="presOf" srcId="{2D2D23BD-9E55-4E2B-9BC0-35B3B32EFA8D}" destId="{AD16718E-BE18-4C58-9ABC-A696601DAEAC}" srcOrd="1" destOrd="0" presId="urn:microsoft.com/office/officeart/2005/8/layout/process5"/>
    <dgm:cxn modelId="{653AAC6B-E1BF-4F77-84D0-63C3A88CA17E}" type="presOf" srcId="{B6EAF9D5-2607-44AD-8C40-95E3D58DA349}" destId="{179309D4-F08F-4ECD-9DA6-1B7FD7992AEB}" srcOrd="1" destOrd="0" presId="urn:microsoft.com/office/officeart/2005/8/layout/process5"/>
    <dgm:cxn modelId="{C8D81070-97CF-489C-B419-82E15F9AAE7B}" srcId="{91E58910-9D15-4560-B262-AADD7DFC6BC2}" destId="{0A329C76-25FA-48A9-B6DD-6DBF7F56FF78}" srcOrd="1" destOrd="0" parTransId="{8544C711-2F48-415D-AC91-94065F7D7AE8}" sibTransId="{0416F243-5250-4AFE-898E-839438AF3909}"/>
    <dgm:cxn modelId="{FB899F79-A4A1-4924-9310-6DADD274980B}" type="presOf" srcId="{02DFD91A-2008-4EA5-A302-D8B087DC716F}" destId="{A1439B7E-B944-4422-8C52-DF6239308CEE}" srcOrd="0" destOrd="0" presId="urn:microsoft.com/office/officeart/2005/8/layout/process5"/>
    <dgm:cxn modelId="{A2270A80-9F78-46CC-B058-EB4EC9BAC0BA}" type="presOf" srcId="{0A329C76-25FA-48A9-B6DD-6DBF7F56FF78}" destId="{2DB553A5-A3F2-4EAB-ABC7-B80C82DFA4F5}" srcOrd="0" destOrd="0" presId="urn:microsoft.com/office/officeart/2005/8/layout/process5"/>
    <dgm:cxn modelId="{17790183-3913-4454-A072-D35C62E08F43}" type="presOf" srcId="{B6EAF9D5-2607-44AD-8C40-95E3D58DA349}" destId="{2DC70B86-8E00-40C6-9528-D55B571F13A5}" srcOrd="0" destOrd="0" presId="urn:microsoft.com/office/officeart/2005/8/layout/process5"/>
    <dgm:cxn modelId="{5E052686-E622-4CA0-8C16-A65A5BF87617}" type="presOf" srcId="{7D29AB9C-F4E5-48FF-8C84-604A377191BD}" destId="{F348F8A3-CA4A-48A5-9443-4D8AA67795F8}" srcOrd="0" destOrd="0" presId="urn:microsoft.com/office/officeart/2005/8/layout/process5"/>
    <dgm:cxn modelId="{A2694695-2BFC-42A1-8B40-AA9569CC3F78}" type="presOf" srcId="{7D29AB9C-F4E5-48FF-8C84-604A377191BD}" destId="{6A660A48-A6AB-426E-B65A-ADF6A95B9D2A}" srcOrd="1" destOrd="0" presId="urn:microsoft.com/office/officeart/2005/8/layout/process5"/>
    <dgm:cxn modelId="{B09E629C-7A57-4335-93C8-5362C227878D}" type="presOf" srcId="{0416F243-5250-4AFE-898E-839438AF3909}" destId="{B673CFD2-A6BE-4948-83EB-8BC52D093570}" srcOrd="0" destOrd="0" presId="urn:microsoft.com/office/officeart/2005/8/layout/process5"/>
    <dgm:cxn modelId="{FEAAE1B4-5686-46CC-B5CD-89B7521F9B83}" type="presOf" srcId="{5273EDB8-44DD-4CD4-AB2D-36A6B7AE9EF9}" destId="{71D0033C-3298-4D9C-9E93-66C7307D5DA3}" srcOrd="1" destOrd="0" presId="urn:microsoft.com/office/officeart/2005/8/layout/process5"/>
    <dgm:cxn modelId="{B3F43CC7-AF14-446B-854A-8C9BC51643E6}" type="presOf" srcId="{5273EDB8-44DD-4CD4-AB2D-36A6B7AE9EF9}" destId="{E5B073B0-5427-4C66-A229-8A0C88B3A6A9}" srcOrd="0" destOrd="0" presId="urn:microsoft.com/office/officeart/2005/8/layout/process5"/>
    <dgm:cxn modelId="{89FF82C8-6AF5-492E-A6C5-3559D5F504DE}" type="presOf" srcId="{71D147D6-AFA1-4CE8-B08D-E4BE6772EB3D}" destId="{339CD6B3-7028-49C6-A773-C03CE9B04806}" srcOrd="0" destOrd="0" presId="urn:microsoft.com/office/officeart/2005/8/layout/process5"/>
    <dgm:cxn modelId="{F4B005CE-F2EA-4197-B40B-B1EFF6B969E9}" type="presOf" srcId="{61A61D30-BB66-42EC-801F-45A2C2C10CA8}" destId="{E2B1A029-B632-4F48-B2D0-972BD9059E72}" srcOrd="0" destOrd="0" presId="urn:microsoft.com/office/officeart/2005/8/layout/process5"/>
    <dgm:cxn modelId="{3FF0EFDA-55B8-4EDD-9994-71063E637D1D}" srcId="{91E58910-9D15-4560-B262-AADD7DFC6BC2}" destId="{A0B83B08-CC08-4BEC-B352-D8E965F06F66}" srcOrd="2" destOrd="0" parTransId="{19C64BD1-DE4A-4267-96FE-1B5D328E94C2}" sibTransId="{5273EDB8-44DD-4CD4-AB2D-36A6B7AE9EF9}"/>
    <dgm:cxn modelId="{8F100CDC-26C8-47C5-B17B-8CF0C3BD0058}" srcId="{91E58910-9D15-4560-B262-AADD7DFC6BC2}" destId="{02DFD91A-2008-4EA5-A302-D8B087DC716F}" srcOrd="3" destOrd="0" parTransId="{EB16E927-E8B0-46BA-8A63-77BF782964E5}" sibTransId="{7D29AB9C-F4E5-48FF-8C84-604A377191BD}"/>
    <dgm:cxn modelId="{B59916DD-74B9-4013-8064-E0202AF25FAA}" type="presOf" srcId="{2D2D23BD-9E55-4E2B-9BC0-35B3B32EFA8D}" destId="{0FF8738F-120A-4D19-B800-532F632DAFAA}" srcOrd="0" destOrd="0" presId="urn:microsoft.com/office/officeart/2005/8/layout/process5"/>
    <dgm:cxn modelId="{2AF349DF-19A9-4EE3-89BA-289F26A90FC9}" type="presOf" srcId="{91E58910-9D15-4560-B262-AADD7DFC6BC2}" destId="{CC16592E-12F3-443C-B6B0-8C2F358F1274}" srcOrd="0" destOrd="0" presId="urn:microsoft.com/office/officeart/2005/8/layout/process5"/>
    <dgm:cxn modelId="{7AD7F1E3-7BAF-4611-A9DE-9BA2FBED93EF}" type="presOf" srcId="{A0B83B08-CC08-4BEC-B352-D8E965F06F66}" destId="{DDAED897-DBAC-4159-AA4D-524DEAB3D06D}" srcOrd="0" destOrd="0" presId="urn:microsoft.com/office/officeart/2005/8/layout/process5"/>
    <dgm:cxn modelId="{C3DE23EF-8717-4D81-96C0-3BBBF2342705}" srcId="{91E58910-9D15-4560-B262-AADD7DFC6BC2}" destId="{61A61D30-BB66-42EC-801F-45A2C2C10CA8}" srcOrd="4" destOrd="0" parTransId="{5601FA47-80FE-4ADF-9F91-F387FCD204EF}" sibTransId="{2D2D23BD-9E55-4E2B-9BC0-35B3B32EFA8D}"/>
    <dgm:cxn modelId="{1D882CF8-5316-4415-9D7A-508F4F7CE1B2}" type="presOf" srcId="{0416F243-5250-4AFE-898E-839438AF3909}" destId="{1B5A32A5-D80B-414A-B03D-7190F2A8F1E8}" srcOrd="1" destOrd="0" presId="urn:microsoft.com/office/officeart/2005/8/layout/process5"/>
    <dgm:cxn modelId="{20DF298C-79E3-4292-9383-32BB16EBEEA9}" type="presParOf" srcId="{CC16592E-12F3-443C-B6B0-8C2F358F1274}" destId="{339CD6B3-7028-49C6-A773-C03CE9B04806}" srcOrd="0" destOrd="0" presId="urn:microsoft.com/office/officeart/2005/8/layout/process5"/>
    <dgm:cxn modelId="{78BFFFB4-9CEF-4C7C-88EC-C7BA907FDA27}" type="presParOf" srcId="{CC16592E-12F3-443C-B6B0-8C2F358F1274}" destId="{2DC70B86-8E00-40C6-9528-D55B571F13A5}" srcOrd="1" destOrd="0" presId="urn:microsoft.com/office/officeart/2005/8/layout/process5"/>
    <dgm:cxn modelId="{4241D486-F83E-4A9D-A5A9-C2A89F4B7747}" type="presParOf" srcId="{2DC70B86-8E00-40C6-9528-D55B571F13A5}" destId="{179309D4-F08F-4ECD-9DA6-1B7FD7992AEB}" srcOrd="0" destOrd="0" presId="urn:microsoft.com/office/officeart/2005/8/layout/process5"/>
    <dgm:cxn modelId="{71BA38FC-4180-43AE-9AD1-B381B531A535}" type="presParOf" srcId="{CC16592E-12F3-443C-B6B0-8C2F358F1274}" destId="{2DB553A5-A3F2-4EAB-ABC7-B80C82DFA4F5}" srcOrd="2" destOrd="0" presId="urn:microsoft.com/office/officeart/2005/8/layout/process5"/>
    <dgm:cxn modelId="{56256626-5030-499C-82E6-608AD393148E}" type="presParOf" srcId="{CC16592E-12F3-443C-B6B0-8C2F358F1274}" destId="{B673CFD2-A6BE-4948-83EB-8BC52D093570}" srcOrd="3" destOrd="0" presId="urn:microsoft.com/office/officeart/2005/8/layout/process5"/>
    <dgm:cxn modelId="{E0E1A4FF-ACBF-4789-BCAA-4F9FC31092AF}" type="presParOf" srcId="{B673CFD2-A6BE-4948-83EB-8BC52D093570}" destId="{1B5A32A5-D80B-414A-B03D-7190F2A8F1E8}" srcOrd="0" destOrd="0" presId="urn:microsoft.com/office/officeart/2005/8/layout/process5"/>
    <dgm:cxn modelId="{BABA3DC8-C02A-4A97-B420-235A347F9D87}" type="presParOf" srcId="{CC16592E-12F3-443C-B6B0-8C2F358F1274}" destId="{DDAED897-DBAC-4159-AA4D-524DEAB3D06D}" srcOrd="4" destOrd="0" presId="urn:microsoft.com/office/officeart/2005/8/layout/process5"/>
    <dgm:cxn modelId="{33CB8383-B798-4012-996C-7A0591977141}" type="presParOf" srcId="{CC16592E-12F3-443C-B6B0-8C2F358F1274}" destId="{E5B073B0-5427-4C66-A229-8A0C88B3A6A9}" srcOrd="5" destOrd="0" presId="urn:microsoft.com/office/officeart/2005/8/layout/process5"/>
    <dgm:cxn modelId="{0E5DF9B9-ABB3-4381-9C31-BA30DAFCEE3D}" type="presParOf" srcId="{E5B073B0-5427-4C66-A229-8A0C88B3A6A9}" destId="{71D0033C-3298-4D9C-9E93-66C7307D5DA3}" srcOrd="0" destOrd="0" presId="urn:microsoft.com/office/officeart/2005/8/layout/process5"/>
    <dgm:cxn modelId="{67DF7CE0-F9E8-4D16-8525-94C69CF56287}" type="presParOf" srcId="{CC16592E-12F3-443C-B6B0-8C2F358F1274}" destId="{A1439B7E-B944-4422-8C52-DF6239308CEE}" srcOrd="6" destOrd="0" presId="urn:microsoft.com/office/officeart/2005/8/layout/process5"/>
    <dgm:cxn modelId="{3AB31F25-6363-4D23-A2B7-66E460D2A497}" type="presParOf" srcId="{CC16592E-12F3-443C-B6B0-8C2F358F1274}" destId="{F348F8A3-CA4A-48A5-9443-4D8AA67795F8}" srcOrd="7" destOrd="0" presId="urn:microsoft.com/office/officeart/2005/8/layout/process5"/>
    <dgm:cxn modelId="{17AA6601-87F8-4CCA-A8E0-A72B5A1CB7AB}" type="presParOf" srcId="{F348F8A3-CA4A-48A5-9443-4D8AA67795F8}" destId="{6A660A48-A6AB-426E-B65A-ADF6A95B9D2A}" srcOrd="0" destOrd="0" presId="urn:microsoft.com/office/officeart/2005/8/layout/process5"/>
    <dgm:cxn modelId="{44036456-BC1C-42A5-BDB5-261587726F2F}" type="presParOf" srcId="{CC16592E-12F3-443C-B6B0-8C2F358F1274}" destId="{E2B1A029-B632-4F48-B2D0-972BD9059E72}" srcOrd="8" destOrd="0" presId="urn:microsoft.com/office/officeart/2005/8/layout/process5"/>
    <dgm:cxn modelId="{989A54BC-B03B-4C0D-B851-985193DAFD8A}" type="presParOf" srcId="{CC16592E-12F3-443C-B6B0-8C2F358F1274}" destId="{0FF8738F-120A-4D19-B800-532F632DAFAA}" srcOrd="9" destOrd="0" presId="urn:microsoft.com/office/officeart/2005/8/layout/process5"/>
    <dgm:cxn modelId="{F5C210FC-4381-4658-866B-E2C3FC078D02}" type="presParOf" srcId="{0FF8738F-120A-4D19-B800-532F632DAFAA}" destId="{AD16718E-BE18-4C58-9ABC-A696601DAEAC}" srcOrd="0" destOrd="0" presId="urn:microsoft.com/office/officeart/2005/8/layout/process5"/>
    <dgm:cxn modelId="{6BED2435-A081-4CF3-B06F-FBACEB9BCD7A}" type="presParOf" srcId="{CC16592E-12F3-443C-B6B0-8C2F358F1274}" destId="{C75E60EF-EA38-49E1-B375-6EE1A40CBE55}"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AB552-ACF7-4601-A8C8-3E99935E1425}" type="doc">
      <dgm:prSet loTypeId="urn:microsoft.com/office/officeart/2005/8/layout/process5" loCatId="process" qsTypeId="urn:microsoft.com/office/officeart/2005/8/quickstyle/simple5" qsCatId="simple" csTypeId="urn:microsoft.com/office/officeart/2005/8/colors/colorful5" csCatId="colorful" phldr="1"/>
      <dgm:spPr/>
      <dgm:t>
        <a:bodyPr/>
        <a:lstStyle/>
        <a:p>
          <a:endParaRPr lang="en-IN"/>
        </a:p>
      </dgm:t>
    </dgm:pt>
    <dgm:pt modelId="{233CCB97-F5C2-4A59-A143-33CC37213F30}">
      <dgm:prSet phldrT="[Text]"/>
      <dgm:spPr/>
      <dgm:t>
        <a:bodyPr/>
        <a:lstStyle/>
        <a:p>
          <a:r>
            <a:rPr lang="en-IN" b="1" i="0" dirty="0"/>
            <a:t>Data Collection and Integration</a:t>
          </a:r>
          <a:endParaRPr lang="en-IN" dirty="0"/>
        </a:p>
      </dgm:t>
    </dgm:pt>
    <dgm:pt modelId="{59AD972C-EC82-4A4B-AE61-D43A8DB7087E}" type="parTrans" cxnId="{0DD7E3FB-199C-4E7C-9196-C180F526563C}">
      <dgm:prSet/>
      <dgm:spPr/>
      <dgm:t>
        <a:bodyPr/>
        <a:lstStyle/>
        <a:p>
          <a:endParaRPr lang="en-IN"/>
        </a:p>
      </dgm:t>
    </dgm:pt>
    <dgm:pt modelId="{2821224F-E474-4186-A7D9-AF74BD9A05EC}" type="sibTrans" cxnId="{0DD7E3FB-199C-4E7C-9196-C180F526563C}">
      <dgm:prSet/>
      <dgm:spPr/>
      <dgm:t>
        <a:bodyPr/>
        <a:lstStyle/>
        <a:p>
          <a:endParaRPr lang="en-IN"/>
        </a:p>
      </dgm:t>
    </dgm:pt>
    <dgm:pt modelId="{D70FD143-B61D-4A12-8DED-E1C7564EB13F}">
      <dgm:prSet phldrT="[Text]"/>
      <dgm:spPr/>
      <dgm:t>
        <a:bodyPr/>
        <a:lstStyle/>
        <a:p>
          <a:r>
            <a:rPr lang="en-IN" b="1" i="0" dirty="0"/>
            <a:t>Data Cleaning</a:t>
          </a:r>
          <a:endParaRPr lang="en-IN" dirty="0"/>
        </a:p>
      </dgm:t>
    </dgm:pt>
    <dgm:pt modelId="{0CC6E1F0-5E00-4C31-90C4-FAC2A2AC7D80}" type="parTrans" cxnId="{2023CD21-702F-4B29-849B-390577DE821A}">
      <dgm:prSet/>
      <dgm:spPr/>
      <dgm:t>
        <a:bodyPr/>
        <a:lstStyle/>
        <a:p>
          <a:endParaRPr lang="en-IN"/>
        </a:p>
      </dgm:t>
    </dgm:pt>
    <dgm:pt modelId="{E7E63209-4082-487B-9C59-6273968C1F14}" type="sibTrans" cxnId="{2023CD21-702F-4B29-849B-390577DE821A}">
      <dgm:prSet/>
      <dgm:spPr/>
      <dgm:t>
        <a:bodyPr/>
        <a:lstStyle/>
        <a:p>
          <a:endParaRPr lang="en-IN"/>
        </a:p>
      </dgm:t>
    </dgm:pt>
    <dgm:pt modelId="{84E12357-0A5D-47D9-8F7C-67E1B8ACFBE8}">
      <dgm:prSet phldrT="[Text]"/>
      <dgm:spPr/>
      <dgm:t>
        <a:bodyPr/>
        <a:lstStyle/>
        <a:p>
          <a:r>
            <a:rPr lang="en-IN" b="1" i="0" dirty="0"/>
            <a:t>Data Transformation</a:t>
          </a:r>
          <a:endParaRPr lang="en-IN" dirty="0"/>
        </a:p>
      </dgm:t>
    </dgm:pt>
    <dgm:pt modelId="{A8177683-0BD7-4BB9-98AC-B01A66ADAFE0}" type="parTrans" cxnId="{10678049-F9B1-458C-9F01-1A074929EF99}">
      <dgm:prSet/>
      <dgm:spPr/>
      <dgm:t>
        <a:bodyPr/>
        <a:lstStyle/>
        <a:p>
          <a:endParaRPr lang="en-IN"/>
        </a:p>
      </dgm:t>
    </dgm:pt>
    <dgm:pt modelId="{E660D8A4-D03F-465C-9C25-32F65A57A4C3}" type="sibTrans" cxnId="{10678049-F9B1-458C-9F01-1A074929EF99}">
      <dgm:prSet/>
      <dgm:spPr/>
      <dgm:t>
        <a:bodyPr/>
        <a:lstStyle/>
        <a:p>
          <a:endParaRPr lang="en-IN"/>
        </a:p>
      </dgm:t>
    </dgm:pt>
    <dgm:pt modelId="{B5D9AE16-F147-4B90-BBAA-F058909C3A56}">
      <dgm:prSet phldrT="[Text]"/>
      <dgm:spPr/>
      <dgm:t>
        <a:bodyPr/>
        <a:lstStyle/>
        <a:p>
          <a:r>
            <a:rPr lang="en-IN" b="1" i="0" dirty="0"/>
            <a:t>Data Encoding</a:t>
          </a:r>
          <a:endParaRPr lang="en-IN" dirty="0"/>
        </a:p>
      </dgm:t>
    </dgm:pt>
    <dgm:pt modelId="{B809B408-5649-47B1-B7D3-E7BCE763D859}" type="parTrans" cxnId="{22C5B6C0-F1EA-4B43-B8D0-9FF5191D7C97}">
      <dgm:prSet/>
      <dgm:spPr/>
      <dgm:t>
        <a:bodyPr/>
        <a:lstStyle/>
        <a:p>
          <a:endParaRPr lang="en-IN"/>
        </a:p>
      </dgm:t>
    </dgm:pt>
    <dgm:pt modelId="{F65E03F5-05D2-4221-8F53-083AD015890A}" type="sibTrans" cxnId="{22C5B6C0-F1EA-4B43-B8D0-9FF5191D7C97}">
      <dgm:prSet/>
      <dgm:spPr/>
      <dgm:t>
        <a:bodyPr/>
        <a:lstStyle/>
        <a:p>
          <a:endParaRPr lang="en-IN"/>
        </a:p>
      </dgm:t>
    </dgm:pt>
    <dgm:pt modelId="{88C08EA8-3E14-4CF9-9CFC-FADE2C2FB503}">
      <dgm:prSet phldrT="[Text]"/>
      <dgm:spPr/>
      <dgm:t>
        <a:bodyPr/>
        <a:lstStyle/>
        <a:p>
          <a:r>
            <a:rPr lang="en-IN" b="1" i="0" dirty="0"/>
            <a:t>Feature Scaling</a:t>
          </a:r>
          <a:endParaRPr lang="en-IN" dirty="0"/>
        </a:p>
      </dgm:t>
    </dgm:pt>
    <dgm:pt modelId="{14D6DC79-DA1B-40E4-9AB3-A7390DF1E9E8}" type="parTrans" cxnId="{5653EFB2-415C-4365-858F-A70FD760A18E}">
      <dgm:prSet/>
      <dgm:spPr/>
      <dgm:t>
        <a:bodyPr/>
        <a:lstStyle/>
        <a:p>
          <a:endParaRPr lang="en-IN"/>
        </a:p>
      </dgm:t>
    </dgm:pt>
    <dgm:pt modelId="{F5795F79-72C0-467A-BF38-51B44117FD26}" type="sibTrans" cxnId="{5653EFB2-415C-4365-858F-A70FD760A18E}">
      <dgm:prSet/>
      <dgm:spPr/>
      <dgm:t>
        <a:bodyPr/>
        <a:lstStyle/>
        <a:p>
          <a:endParaRPr lang="en-IN"/>
        </a:p>
      </dgm:t>
    </dgm:pt>
    <dgm:pt modelId="{4666681A-5316-41B2-9738-4C2EB19CDDFE}">
      <dgm:prSet phldrT="[Text]"/>
      <dgm:spPr/>
      <dgm:t>
        <a:bodyPr/>
        <a:lstStyle/>
        <a:p>
          <a:r>
            <a:rPr lang="en-IN" b="1" i="0"/>
            <a:t>Data Splitting</a:t>
          </a:r>
          <a:endParaRPr lang="en-IN" dirty="0"/>
        </a:p>
      </dgm:t>
    </dgm:pt>
    <dgm:pt modelId="{68ADD3AA-58A4-4ACD-A670-86E0E58FA5D2}" type="parTrans" cxnId="{5F958D99-31BE-421A-9E65-C1DE6CC080FC}">
      <dgm:prSet/>
      <dgm:spPr/>
      <dgm:t>
        <a:bodyPr/>
        <a:lstStyle/>
        <a:p>
          <a:endParaRPr lang="en-IN"/>
        </a:p>
      </dgm:t>
    </dgm:pt>
    <dgm:pt modelId="{A1B32638-31BD-45A0-BFBB-4B9893242096}" type="sibTrans" cxnId="{5F958D99-31BE-421A-9E65-C1DE6CC080FC}">
      <dgm:prSet/>
      <dgm:spPr/>
      <dgm:t>
        <a:bodyPr/>
        <a:lstStyle/>
        <a:p>
          <a:endParaRPr lang="en-IN"/>
        </a:p>
      </dgm:t>
    </dgm:pt>
    <dgm:pt modelId="{10BA7AB6-9CDB-4151-B9B5-DCCB7A56FD89}">
      <dgm:prSet phldrT="[Text]"/>
      <dgm:spPr/>
      <dgm:t>
        <a:bodyPr/>
        <a:lstStyle/>
        <a:p>
          <a:r>
            <a:rPr lang="en-IN" b="1" i="0"/>
            <a:t>Feature Selection</a:t>
          </a:r>
          <a:endParaRPr lang="en-IN" dirty="0"/>
        </a:p>
      </dgm:t>
    </dgm:pt>
    <dgm:pt modelId="{7FC9AE3C-6BF7-417E-A809-B5777C070ECB}" type="parTrans" cxnId="{79380689-2AE6-4BE1-90EB-3B3639857914}">
      <dgm:prSet/>
      <dgm:spPr/>
      <dgm:t>
        <a:bodyPr/>
        <a:lstStyle/>
        <a:p>
          <a:endParaRPr lang="en-IN"/>
        </a:p>
      </dgm:t>
    </dgm:pt>
    <dgm:pt modelId="{EBA42E84-5934-4EE6-A017-E398AE716B45}" type="sibTrans" cxnId="{79380689-2AE6-4BE1-90EB-3B3639857914}">
      <dgm:prSet/>
      <dgm:spPr/>
      <dgm:t>
        <a:bodyPr/>
        <a:lstStyle/>
        <a:p>
          <a:endParaRPr lang="en-IN"/>
        </a:p>
      </dgm:t>
    </dgm:pt>
    <dgm:pt modelId="{01C07B16-3324-4AEB-9D15-964216BA1E10}">
      <dgm:prSet phldrT="[Text]"/>
      <dgm:spPr/>
      <dgm:t>
        <a:bodyPr/>
        <a:lstStyle/>
        <a:p>
          <a:r>
            <a:rPr lang="en-IN" b="1" i="0" dirty="0"/>
            <a:t>Data sampling</a:t>
          </a:r>
          <a:endParaRPr lang="en-IN" dirty="0"/>
        </a:p>
      </dgm:t>
    </dgm:pt>
    <dgm:pt modelId="{236F56D2-EABE-4173-8660-0B2464C20D55}" type="parTrans" cxnId="{E3071FFF-6F20-486D-BE94-D8A854CC9AD3}">
      <dgm:prSet/>
      <dgm:spPr/>
      <dgm:t>
        <a:bodyPr/>
        <a:lstStyle/>
        <a:p>
          <a:endParaRPr lang="en-IN"/>
        </a:p>
      </dgm:t>
    </dgm:pt>
    <dgm:pt modelId="{CED564F6-872D-40CE-BC6D-C0D5D11DB7B1}" type="sibTrans" cxnId="{E3071FFF-6F20-486D-BE94-D8A854CC9AD3}">
      <dgm:prSet/>
      <dgm:spPr/>
      <dgm:t>
        <a:bodyPr/>
        <a:lstStyle/>
        <a:p>
          <a:endParaRPr lang="en-IN"/>
        </a:p>
      </dgm:t>
    </dgm:pt>
    <dgm:pt modelId="{CCE285C3-2E9D-4491-884E-FC70A3B1A5AA}">
      <dgm:prSet phldrT="[Text]"/>
      <dgm:spPr/>
      <dgm:t>
        <a:bodyPr/>
        <a:lstStyle/>
        <a:p>
          <a:r>
            <a:rPr lang="en-IN" b="1" i="0"/>
            <a:t>Data Saving</a:t>
          </a:r>
          <a:endParaRPr lang="en-IN" dirty="0"/>
        </a:p>
      </dgm:t>
    </dgm:pt>
    <dgm:pt modelId="{FAE2D125-DEFF-4C8E-91CD-CD302B581084}" type="parTrans" cxnId="{32E1E365-79DC-47EA-AD49-79B33200661B}">
      <dgm:prSet/>
      <dgm:spPr/>
      <dgm:t>
        <a:bodyPr/>
        <a:lstStyle/>
        <a:p>
          <a:endParaRPr lang="en-IN"/>
        </a:p>
      </dgm:t>
    </dgm:pt>
    <dgm:pt modelId="{B88C4047-9BA8-45CE-8ED8-B9D1073A55D3}" type="sibTrans" cxnId="{32E1E365-79DC-47EA-AD49-79B33200661B}">
      <dgm:prSet/>
      <dgm:spPr/>
      <dgm:t>
        <a:bodyPr/>
        <a:lstStyle/>
        <a:p>
          <a:endParaRPr lang="en-IN"/>
        </a:p>
      </dgm:t>
    </dgm:pt>
    <dgm:pt modelId="{F829F753-00EB-4910-9605-E365ACF60EC5}" type="pres">
      <dgm:prSet presAssocID="{EA6AB552-ACF7-4601-A8C8-3E99935E1425}" presName="diagram" presStyleCnt="0">
        <dgm:presLayoutVars>
          <dgm:dir/>
          <dgm:resizeHandles val="exact"/>
        </dgm:presLayoutVars>
      </dgm:prSet>
      <dgm:spPr/>
    </dgm:pt>
    <dgm:pt modelId="{5CC5A285-D158-445F-85A2-A2DAC38EB4FC}" type="pres">
      <dgm:prSet presAssocID="{233CCB97-F5C2-4A59-A143-33CC37213F30}" presName="node" presStyleLbl="node1" presStyleIdx="0" presStyleCnt="9">
        <dgm:presLayoutVars>
          <dgm:bulletEnabled val="1"/>
        </dgm:presLayoutVars>
      </dgm:prSet>
      <dgm:spPr/>
    </dgm:pt>
    <dgm:pt modelId="{3F17AF6B-E6C7-4371-8C7A-E324D7F9C06C}" type="pres">
      <dgm:prSet presAssocID="{2821224F-E474-4186-A7D9-AF74BD9A05EC}" presName="sibTrans" presStyleLbl="sibTrans2D1" presStyleIdx="0" presStyleCnt="8"/>
      <dgm:spPr/>
    </dgm:pt>
    <dgm:pt modelId="{C461DCF1-9A55-4F2A-BF8F-EC840B4173A9}" type="pres">
      <dgm:prSet presAssocID="{2821224F-E474-4186-A7D9-AF74BD9A05EC}" presName="connectorText" presStyleLbl="sibTrans2D1" presStyleIdx="0" presStyleCnt="8"/>
      <dgm:spPr/>
    </dgm:pt>
    <dgm:pt modelId="{AD624643-5E0A-4C25-BC1E-70FD7E01C542}" type="pres">
      <dgm:prSet presAssocID="{D70FD143-B61D-4A12-8DED-E1C7564EB13F}" presName="node" presStyleLbl="node1" presStyleIdx="1" presStyleCnt="9">
        <dgm:presLayoutVars>
          <dgm:bulletEnabled val="1"/>
        </dgm:presLayoutVars>
      </dgm:prSet>
      <dgm:spPr/>
    </dgm:pt>
    <dgm:pt modelId="{7B5D5C68-A6B9-4A2D-8538-384CD376C6D0}" type="pres">
      <dgm:prSet presAssocID="{E7E63209-4082-487B-9C59-6273968C1F14}" presName="sibTrans" presStyleLbl="sibTrans2D1" presStyleIdx="1" presStyleCnt="8"/>
      <dgm:spPr/>
    </dgm:pt>
    <dgm:pt modelId="{CB4D2B9A-C6EB-4062-AE09-CF32288C0BF4}" type="pres">
      <dgm:prSet presAssocID="{E7E63209-4082-487B-9C59-6273968C1F14}" presName="connectorText" presStyleLbl="sibTrans2D1" presStyleIdx="1" presStyleCnt="8"/>
      <dgm:spPr/>
    </dgm:pt>
    <dgm:pt modelId="{213E73C3-330F-4F77-ADE2-02492ABBF4CE}" type="pres">
      <dgm:prSet presAssocID="{84E12357-0A5D-47D9-8F7C-67E1B8ACFBE8}" presName="node" presStyleLbl="node1" presStyleIdx="2" presStyleCnt="9">
        <dgm:presLayoutVars>
          <dgm:bulletEnabled val="1"/>
        </dgm:presLayoutVars>
      </dgm:prSet>
      <dgm:spPr/>
    </dgm:pt>
    <dgm:pt modelId="{227C084B-4AFB-4183-898B-4F395E7A5CD2}" type="pres">
      <dgm:prSet presAssocID="{E660D8A4-D03F-465C-9C25-32F65A57A4C3}" presName="sibTrans" presStyleLbl="sibTrans2D1" presStyleIdx="2" presStyleCnt="8"/>
      <dgm:spPr/>
    </dgm:pt>
    <dgm:pt modelId="{A35D3D4A-8AB9-47B3-AE83-8A2F506013B5}" type="pres">
      <dgm:prSet presAssocID="{E660D8A4-D03F-465C-9C25-32F65A57A4C3}" presName="connectorText" presStyleLbl="sibTrans2D1" presStyleIdx="2" presStyleCnt="8"/>
      <dgm:spPr/>
    </dgm:pt>
    <dgm:pt modelId="{2864451E-9703-4602-AE76-2FC82B43C4DB}" type="pres">
      <dgm:prSet presAssocID="{B5D9AE16-F147-4B90-BBAA-F058909C3A56}" presName="node" presStyleLbl="node1" presStyleIdx="3" presStyleCnt="9">
        <dgm:presLayoutVars>
          <dgm:bulletEnabled val="1"/>
        </dgm:presLayoutVars>
      </dgm:prSet>
      <dgm:spPr/>
    </dgm:pt>
    <dgm:pt modelId="{1F52788E-E4CC-4530-B109-EDF287773000}" type="pres">
      <dgm:prSet presAssocID="{F65E03F5-05D2-4221-8F53-083AD015890A}" presName="sibTrans" presStyleLbl="sibTrans2D1" presStyleIdx="3" presStyleCnt="8"/>
      <dgm:spPr/>
    </dgm:pt>
    <dgm:pt modelId="{D469EC04-5414-4463-9CEC-AD72EE0407B0}" type="pres">
      <dgm:prSet presAssocID="{F65E03F5-05D2-4221-8F53-083AD015890A}" presName="connectorText" presStyleLbl="sibTrans2D1" presStyleIdx="3" presStyleCnt="8"/>
      <dgm:spPr/>
    </dgm:pt>
    <dgm:pt modelId="{39D71C31-E277-44F3-96E7-764830E9932B}" type="pres">
      <dgm:prSet presAssocID="{88C08EA8-3E14-4CF9-9CFC-FADE2C2FB503}" presName="node" presStyleLbl="node1" presStyleIdx="4" presStyleCnt="9">
        <dgm:presLayoutVars>
          <dgm:bulletEnabled val="1"/>
        </dgm:presLayoutVars>
      </dgm:prSet>
      <dgm:spPr/>
    </dgm:pt>
    <dgm:pt modelId="{993DAC81-CEB6-4041-BF3E-877C8707C907}" type="pres">
      <dgm:prSet presAssocID="{F5795F79-72C0-467A-BF38-51B44117FD26}" presName="sibTrans" presStyleLbl="sibTrans2D1" presStyleIdx="4" presStyleCnt="8"/>
      <dgm:spPr/>
    </dgm:pt>
    <dgm:pt modelId="{99D9D622-7578-4110-8A56-26953EB3174D}" type="pres">
      <dgm:prSet presAssocID="{F5795F79-72C0-467A-BF38-51B44117FD26}" presName="connectorText" presStyleLbl="sibTrans2D1" presStyleIdx="4" presStyleCnt="8"/>
      <dgm:spPr/>
    </dgm:pt>
    <dgm:pt modelId="{C3EDE1A2-1735-4BBB-96C4-F931B4890029}" type="pres">
      <dgm:prSet presAssocID="{4666681A-5316-41B2-9738-4C2EB19CDDFE}" presName="node" presStyleLbl="node1" presStyleIdx="5" presStyleCnt="9">
        <dgm:presLayoutVars>
          <dgm:bulletEnabled val="1"/>
        </dgm:presLayoutVars>
      </dgm:prSet>
      <dgm:spPr/>
    </dgm:pt>
    <dgm:pt modelId="{2103FBD2-2F8D-4678-9B9D-AD48B8FAF7AC}" type="pres">
      <dgm:prSet presAssocID="{A1B32638-31BD-45A0-BFBB-4B9893242096}" presName="sibTrans" presStyleLbl="sibTrans2D1" presStyleIdx="5" presStyleCnt="8"/>
      <dgm:spPr/>
    </dgm:pt>
    <dgm:pt modelId="{69578FA8-68E0-47A8-8A10-3E02E758A258}" type="pres">
      <dgm:prSet presAssocID="{A1B32638-31BD-45A0-BFBB-4B9893242096}" presName="connectorText" presStyleLbl="sibTrans2D1" presStyleIdx="5" presStyleCnt="8"/>
      <dgm:spPr/>
    </dgm:pt>
    <dgm:pt modelId="{62AB36DD-F374-4D13-8CBA-A0E48A9A345B}" type="pres">
      <dgm:prSet presAssocID="{10BA7AB6-9CDB-4151-B9B5-DCCB7A56FD89}" presName="node" presStyleLbl="node1" presStyleIdx="6" presStyleCnt="9">
        <dgm:presLayoutVars>
          <dgm:bulletEnabled val="1"/>
        </dgm:presLayoutVars>
      </dgm:prSet>
      <dgm:spPr/>
    </dgm:pt>
    <dgm:pt modelId="{9F2561E6-582F-4A26-B276-0878F1FD1217}" type="pres">
      <dgm:prSet presAssocID="{EBA42E84-5934-4EE6-A017-E398AE716B45}" presName="sibTrans" presStyleLbl="sibTrans2D1" presStyleIdx="6" presStyleCnt="8"/>
      <dgm:spPr/>
    </dgm:pt>
    <dgm:pt modelId="{AA0D6AEE-866C-4A54-A3BA-ED433DAE9F2A}" type="pres">
      <dgm:prSet presAssocID="{EBA42E84-5934-4EE6-A017-E398AE716B45}" presName="connectorText" presStyleLbl="sibTrans2D1" presStyleIdx="6" presStyleCnt="8"/>
      <dgm:spPr/>
    </dgm:pt>
    <dgm:pt modelId="{D03EC5DE-F600-4E6D-AC61-0DDC3D4332B8}" type="pres">
      <dgm:prSet presAssocID="{01C07B16-3324-4AEB-9D15-964216BA1E10}" presName="node" presStyleLbl="node1" presStyleIdx="7" presStyleCnt="9">
        <dgm:presLayoutVars>
          <dgm:bulletEnabled val="1"/>
        </dgm:presLayoutVars>
      </dgm:prSet>
      <dgm:spPr/>
    </dgm:pt>
    <dgm:pt modelId="{DC0F442C-D568-4518-BE2E-77B78B3C7321}" type="pres">
      <dgm:prSet presAssocID="{CED564F6-872D-40CE-BC6D-C0D5D11DB7B1}" presName="sibTrans" presStyleLbl="sibTrans2D1" presStyleIdx="7" presStyleCnt="8"/>
      <dgm:spPr/>
    </dgm:pt>
    <dgm:pt modelId="{3AB0D0B8-1585-4E83-83CC-9ADC390AC74B}" type="pres">
      <dgm:prSet presAssocID="{CED564F6-872D-40CE-BC6D-C0D5D11DB7B1}" presName="connectorText" presStyleLbl="sibTrans2D1" presStyleIdx="7" presStyleCnt="8"/>
      <dgm:spPr/>
    </dgm:pt>
    <dgm:pt modelId="{4FBDB4F4-27AA-4F23-986E-C60E917313EA}" type="pres">
      <dgm:prSet presAssocID="{CCE285C3-2E9D-4491-884E-FC70A3B1A5AA}" presName="node" presStyleLbl="node1" presStyleIdx="8" presStyleCnt="9">
        <dgm:presLayoutVars>
          <dgm:bulletEnabled val="1"/>
        </dgm:presLayoutVars>
      </dgm:prSet>
      <dgm:spPr/>
    </dgm:pt>
  </dgm:ptLst>
  <dgm:cxnLst>
    <dgm:cxn modelId="{779D8806-ACF0-4328-81C5-9A4D8597717D}" type="presOf" srcId="{EBA42E84-5934-4EE6-A017-E398AE716B45}" destId="{9F2561E6-582F-4A26-B276-0878F1FD1217}" srcOrd="0" destOrd="0" presId="urn:microsoft.com/office/officeart/2005/8/layout/process5"/>
    <dgm:cxn modelId="{2023CD21-702F-4B29-849B-390577DE821A}" srcId="{EA6AB552-ACF7-4601-A8C8-3E99935E1425}" destId="{D70FD143-B61D-4A12-8DED-E1C7564EB13F}" srcOrd="1" destOrd="0" parTransId="{0CC6E1F0-5E00-4C31-90C4-FAC2A2AC7D80}" sibTransId="{E7E63209-4082-487B-9C59-6273968C1F14}"/>
    <dgm:cxn modelId="{30CED829-136C-49D9-899A-6D3289E69991}" type="presOf" srcId="{E660D8A4-D03F-465C-9C25-32F65A57A4C3}" destId="{227C084B-4AFB-4183-898B-4F395E7A5CD2}" srcOrd="0" destOrd="0" presId="urn:microsoft.com/office/officeart/2005/8/layout/process5"/>
    <dgm:cxn modelId="{10B1202C-B03B-4187-B92D-0F102D4795E3}" type="presOf" srcId="{10BA7AB6-9CDB-4151-B9B5-DCCB7A56FD89}" destId="{62AB36DD-F374-4D13-8CBA-A0E48A9A345B}" srcOrd="0" destOrd="0" presId="urn:microsoft.com/office/officeart/2005/8/layout/process5"/>
    <dgm:cxn modelId="{9962C92C-97C6-43C7-8CA9-A327A4AEBCAA}" type="presOf" srcId="{CCE285C3-2E9D-4491-884E-FC70A3B1A5AA}" destId="{4FBDB4F4-27AA-4F23-986E-C60E917313EA}" srcOrd="0" destOrd="0" presId="urn:microsoft.com/office/officeart/2005/8/layout/process5"/>
    <dgm:cxn modelId="{A4B25441-5005-4BE9-BCBA-153CE09F9E3E}" type="presOf" srcId="{F5795F79-72C0-467A-BF38-51B44117FD26}" destId="{993DAC81-CEB6-4041-BF3E-877C8707C907}" srcOrd="0" destOrd="0" presId="urn:microsoft.com/office/officeart/2005/8/layout/process5"/>
    <dgm:cxn modelId="{A8B9D045-64C5-4304-81FE-D01CA38A3609}" type="presOf" srcId="{F5795F79-72C0-467A-BF38-51B44117FD26}" destId="{99D9D622-7578-4110-8A56-26953EB3174D}" srcOrd="1" destOrd="0" presId="urn:microsoft.com/office/officeart/2005/8/layout/process5"/>
    <dgm:cxn modelId="{32E1E365-79DC-47EA-AD49-79B33200661B}" srcId="{EA6AB552-ACF7-4601-A8C8-3E99935E1425}" destId="{CCE285C3-2E9D-4491-884E-FC70A3B1A5AA}" srcOrd="8" destOrd="0" parTransId="{FAE2D125-DEFF-4C8E-91CD-CD302B581084}" sibTransId="{B88C4047-9BA8-45CE-8ED8-B9D1073A55D3}"/>
    <dgm:cxn modelId="{730A3D66-0726-4045-8BCF-F040E0A25F2F}" type="presOf" srcId="{CED564F6-872D-40CE-BC6D-C0D5D11DB7B1}" destId="{3AB0D0B8-1585-4E83-83CC-9ADC390AC74B}" srcOrd="1" destOrd="0" presId="urn:microsoft.com/office/officeart/2005/8/layout/process5"/>
    <dgm:cxn modelId="{10678049-F9B1-458C-9F01-1A074929EF99}" srcId="{EA6AB552-ACF7-4601-A8C8-3E99935E1425}" destId="{84E12357-0A5D-47D9-8F7C-67E1B8ACFBE8}" srcOrd="2" destOrd="0" parTransId="{A8177683-0BD7-4BB9-98AC-B01A66ADAFE0}" sibTransId="{E660D8A4-D03F-465C-9C25-32F65A57A4C3}"/>
    <dgm:cxn modelId="{2B9CC649-B931-434A-9950-2B90171165DA}" type="presOf" srcId="{F65E03F5-05D2-4221-8F53-083AD015890A}" destId="{D469EC04-5414-4463-9CEC-AD72EE0407B0}" srcOrd="1" destOrd="0" presId="urn:microsoft.com/office/officeart/2005/8/layout/process5"/>
    <dgm:cxn modelId="{F2CEDE6D-6602-4224-8CA8-4C604D9B0C3F}" type="presOf" srcId="{D70FD143-B61D-4A12-8DED-E1C7564EB13F}" destId="{AD624643-5E0A-4C25-BC1E-70FD7E01C542}" srcOrd="0" destOrd="0" presId="urn:microsoft.com/office/officeart/2005/8/layout/process5"/>
    <dgm:cxn modelId="{EC63C66E-CFC5-44E2-85C8-835B3C8A32E4}" type="presOf" srcId="{84E12357-0A5D-47D9-8F7C-67E1B8ACFBE8}" destId="{213E73C3-330F-4F77-ADE2-02492ABBF4CE}" srcOrd="0" destOrd="0" presId="urn:microsoft.com/office/officeart/2005/8/layout/process5"/>
    <dgm:cxn modelId="{6A684259-3943-4135-A2A7-9F085B311AC2}" type="presOf" srcId="{01C07B16-3324-4AEB-9D15-964216BA1E10}" destId="{D03EC5DE-F600-4E6D-AC61-0DDC3D4332B8}" srcOrd="0" destOrd="0" presId="urn:microsoft.com/office/officeart/2005/8/layout/process5"/>
    <dgm:cxn modelId="{F4806686-87AB-46E6-91D2-F8B72EBC929E}" type="presOf" srcId="{233CCB97-F5C2-4A59-A143-33CC37213F30}" destId="{5CC5A285-D158-445F-85A2-A2DAC38EB4FC}" srcOrd="0" destOrd="0" presId="urn:microsoft.com/office/officeart/2005/8/layout/process5"/>
    <dgm:cxn modelId="{79380689-2AE6-4BE1-90EB-3B3639857914}" srcId="{EA6AB552-ACF7-4601-A8C8-3E99935E1425}" destId="{10BA7AB6-9CDB-4151-B9B5-DCCB7A56FD89}" srcOrd="6" destOrd="0" parTransId="{7FC9AE3C-6BF7-417E-A809-B5777C070ECB}" sibTransId="{EBA42E84-5934-4EE6-A017-E398AE716B45}"/>
    <dgm:cxn modelId="{CAF8848E-0F03-43BE-8577-687345E4CD54}" type="presOf" srcId="{CED564F6-872D-40CE-BC6D-C0D5D11DB7B1}" destId="{DC0F442C-D568-4518-BE2E-77B78B3C7321}" srcOrd="0" destOrd="0" presId="urn:microsoft.com/office/officeart/2005/8/layout/process5"/>
    <dgm:cxn modelId="{A3A1688F-D476-4DC3-9888-450D3DF06866}" type="presOf" srcId="{E7E63209-4082-487B-9C59-6273968C1F14}" destId="{CB4D2B9A-C6EB-4062-AE09-CF32288C0BF4}" srcOrd="1" destOrd="0" presId="urn:microsoft.com/office/officeart/2005/8/layout/process5"/>
    <dgm:cxn modelId="{D8A70592-FCC4-4779-A31B-5ED1061D7C3B}" type="presOf" srcId="{EBA42E84-5934-4EE6-A017-E398AE716B45}" destId="{AA0D6AEE-866C-4A54-A3BA-ED433DAE9F2A}" srcOrd="1" destOrd="0" presId="urn:microsoft.com/office/officeart/2005/8/layout/process5"/>
    <dgm:cxn modelId="{1DE0F792-7EE0-4251-8FCA-800CCD287C60}" type="presOf" srcId="{E7E63209-4082-487B-9C59-6273968C1F14}" destId="{7B5D5C68-A6B9-4A2D-8538-384CD376C6D0}" srcOrd="0" destOrd="0" presId="urn:microsoft.com/office/officeart/2005/8/layout/process5"/>
    <dgm:cxn modelId="{5F958D99-31BE-421A-9E65-C1DE6CC080FC}" srcId="{EA6AB552-ACF7-4601-A8C8-3E99935E1425}" destId="{4666681A-5316-41B2-9738-4C2EB19CDDFE}" srcOrd="5" destOrd="0" parTransId="{68ADD3AA-58A4-4ACD-A670-86E0E58FA5D2}" sibTransId="{A1B32638-31BD-45A0-BFBB-4B9893242096}"/>
    <dgm:cxn modelId="{DB2A43A3-103F-4770-847F-7C1930C65C7E}" type="presOf" srcId="{A1B32638-31BD-45A0-BFBB-4B9893242096}" destId="{2103FBD2-2F8D-4678-9B9D-AD48B8FAF7AC}" srcOrd="0" destOrd="0" presId="urn:microsoft.com/office/officeart/2005/8/layout/process5"/>
    <dgm:cxn modelId="{C4B5DCAF-028D-4C77-BBAE-39EE1812018E}" type="presOf" srcId="{F65E03F5-05D2-4221-8F53-083AD015890A}" destId="{1F52788E-E4CC-4530-B109-EDF287773000}" srcOrd="0" destOrd="0" presId="urn:microsoft.com/office/officeart/2005/8/layout/process5"/>
    <dgm:cxn modelId="{849095B1-53D8-4315-B83D-85D0F075E817}" type="presOf" srcId="{B5D9AE16-F147-4B90-BBAA-F058909C3A56}" destId="{2864451E-9703-4602-AE76-2FC82B43C4DB}" srcOrd="0" destOrd="0" presId="urn:microsoft.com/office/officeart/2005/8/layout/process5"/>
    <dgm:cxn modelId="{5653EFB2-415C-4365-858F-A70FD760A18E}" srcId="{EA6AB552-ACF7-4601-A8C8-3E99935E1425}" destId="{88C08EA8-3E14-4CF9-9CFC-FADE2C2FB503}" srcOrd="4" destOrd="0" parTransId="{14D6DC79-DA1B-40E4-9AB3-A7390DF1E9E8}" sibTransId="{F5795F79-72C0-467A-BF38-51B44117FD26}"/>
    <dgm:cxn modelId="{1415F3B6-14D7-4273-B48B-3DFDAE1FF607}" type="presOf" srcId="{EA6AB552-ACF7-4601-A8C8-3E99935E1425}" destId="{F829F753-00EB-4910-9605-E365ACF60EC5}" srcOrd="0" destOrd="0" presId="urn:microsoft.com/office/officeart/2005/8/layout/process5"/>
    <dgm:cxn modelId="{0D7DB5BA-8295-4339-A694-B905F5F01ED0}" type="presOf" srcId="{2821224F-E474-4186-A7D9-AF74BD9A05EC}" destId="{3F17AF6B-E6C7-4371-8C7A-E324D7F9C06C}" srcOrd="0" destOrd="0" presId="urn:microsoft.com/office/officeart/2005/8/layout/process5"/>
    <dgm:cxn modelId="{22C5B6C0-F1EA-4B43-B8D0-9FF5191D7C97}" srcId="{EA6AB552-ACF7-4601-A8C8-3E99935E1425}" destId="{B5D9AE16-F147-4B90-BBAA-F058909C3A56}" srcOrd="3" destOrd="0" parTransId="{B809B408-5649-47B1-B7D3-E7BCE763D859}" sibTransId="{F65E03F5-05D2-4221-8F53-083AD015890A}"/>
    <dgm:cxn modelId="{A0B540CD-6DC5-438D-9A97-5C0E2B4C1769}" type="presOf" srcId="{88C08EA8-3E14-4CF9-9CFC-FADE2C2FB503}" destId="{39D71C31-E277-44F3-96E7-764830E9932B}" srcOrd="0" destOrd="0" presId="urn:microsoft.com/office/officeart/2005/8/layout/process5"/>
    <dgm:cxn modelId="{A7D728E2-E24B-4F77-94D4-FFBE00AF8BAB}" type="presOf" srcId="{4666681A-5316-41B2-9738-4C2EB19CDDFE}" destId="{C3EDE1A2-1735-4BBB-96C4-F931B4890029}" srcOrd="0" destOrd="0" presId="urn:microsoft.com/office/officeart/2005/8/layout/process5"/>
    <dgm:cxn modelId="{D81C0EEF-F8C8-4DEF-81D4-F3BEAA51586F}" type="presOf" srcId="{E660D8A4-D03F-465C-9C25-32F65A57A4C3}" destId="{A35D3D4A-8AB9-47B3-AE83-8A2F506013B5}" srcOrd="1" destOrd="0" presId="urn:microsoft.com/office/officeart/2005/8/layout/process5"/>
    <dgm:cxn modelId="{36F9AFF0-FF93-4EB4-A930-F9A4F53C9125}" type="presOf" srcId="{2821224F-E474-4186-A7D9-AF74BD9A05EC}" destId="{C461DCF1-9A55-4F2A-BF8F-EC840B4173A9}" srcOrd="1" destOrd="0" presId="urn:microsoft.com/office/officeart/2005/8/layout/process5"/>
    <dgm:cxn modelId="{218F23F7-046B-4058-8B73-A6FDC09E8EEE}" type="presOf" srcId="{A1B32638-31BD-45A0-BFBB-4B9893242096}" destId="{69578FA8-68E0-47A8-8A10-3E02E758A258}" srcOrd="1" destOrd="0" presId="urn:microsoft.com/office/officeart/2005/8/layout/process5"/>
    <dgm:cxn modelId="{0DD7E3FB-199C-4E7C-9196-C180F526563C}" srcId="{EA6AB552-ACF7-4601-A8C8-3E99935E1425}" destId="{233CCB97-F5C2-4A59-A143-33CC37213F30}" srcOrd="0" destOrd="0" parTransId="{59AD972C-EC82-4A4B-AE61-D43A8DB7087E}" sibTransId="{2821224F-E474-4186-A7D9-AF74BD9A05EC}"/>
    <dgm:cxn modelId="{E3071FFF-6F20-486D-BE94-D8A854CC9AD3}" srcId="{EA6AB552-ACF7-4601-A8C8-3E99935E1425}" destId="{01C07B16-3324-4AEB-9D15-964216BA1E10}" srcOrd="7" destOrd="0" parTransId="{236F56D2-EABE-4173-8660-0B2464C20D55}" sibTransId="{CED564F6-872D-40CE-BC6D-C0D5D11DB7B1}"/>
    <dgm:cxn modelId="{6F066986-A738-45F1-A372-419F89ED39FF}" type="presParOf" srcId="{F829F753-00EB-4910-9605-E365ACF60EC5}" destId="{5CC5A285-D158-445F-85A2-A2DAC38EB4FC}" srcOrd="0" destOrd="0" presId="urn:microsoft.com/office/officeart/2005/8/layout/process5"/>
    <dgm:cxn modelId="{C2F6E0F4-A1A2-47E8-8938-48AC32B1AB4D}" type="presParOf" srcId="{F829F753-00EB-4910-9605-E365ACF60EC5}" destId="{3F17AF6B-E6C7-4371-8C7A-E324D7F9C06C}" srcOrd="1" destOrd="0" presId="urn:microsoft.com/office/officeart/2005/8/layout/process5"/>
    <dgm:cxn modelId="{861E6A57-B222-47AA-B997-2A56414194BE}" type="presParOf" srcId="{3F17AF6B-E6C7-4371-8C7A-E324D7F9C06C}" destId="{C461DCF1-9A55-4F2A-BF8F-EC840B4173A9}" srcOrd="0" destOrd="0" presId="urn:microsoft.com/office/officeart/2005/8/layout/process5"/>
    <dgm:cxn modelId="{0A9E53BD-33BE-434B-8C96-150D8065C040}" type="presParOf" srcId="{F829F753-00EB-4910-9605-E365ACF60EC5}" destId="{AD624643-5E0A-4C25-BC1E-70FD7E01C542}" srcOrd="2" destOrd="0" presId="urn:microsoft.com/office/officeart/2005/8/layout/process5"/>
    <dgm:cxn modelId="{58862279-12E7-4280-8AA2-C417FB4E72DA}" type="presParOf" srcId="{F829F753-00EB-4910-9605-E365ACF60EC5}" destId="{7B5D5C68-A6B9-4A2D-8538-384CD376C6D0}" srcOrd="3" destOrd="0" presId="urn:microsoft.com/office/officeart/2005/8/layout/process5"/>
    <dgm:cxn modelId="{731E0B6E-B361-4961-A375-B39094D03EAB}" type="presParOf" srcId="{7B5D5C68-A6B9-4A2D-8538-384CD376C6D0}" destId="{CB4D2B9A-C6EB-4062-AE09-CF32288C0BF4}" srcOrd="0" destOrd="0" presId="urn:microsoft.com/office/officeart/2005/8/layout/process5"/>
    <dgm:cxn modelId="{885F9B77-96F3-4F29-8C5C-DFC055E81A6D}" type="presParOf" srcId="{F829F753-00EB-4910-9605-E365ACF60EC5}" destId="{213E73C3-330F-4F77-ADE2-02492ABBF4CE}" srcOrd="4" destOrd="0" presId="urn:microsoft.com/office/officeart/2005/8/layout/process5"/>
    <dgm:cxn modelId="{A67952DC-8F15-45F5-9784-14526509A612}" type="presParOf" srcId="{F829F753-00EB-4910-9605-E365ACF60EC5}" destId="{227C084B-4AFB-4183-898B-4F395E7A5CD2}" srcOrd="5" destOrd="0" presId="urn:microsoft.com/office/officeart/2005/8/layout/process5"/>
    <dgm:cxn modelId="{D270C439-6FE7-4DC2-8D1C-97855BEE1FA0}" type="presParOf" srcId="{227C084B-4AFB-4183-898B-4F395E7A5CD2}" destId="{A35D3D4A-8AB9-47B3-AE83-8A2F506013B5}" srcOrd="0" destOrd="0" presId="urn:microsoft.com/office/officeart/2005/8/layout/process5"/>
    <dgm:cxn modelId="{A5BB5448-A877-4D7F-A7A0-10850984774E}" type="presParOf" srcId="{F829F753-00EB-4910-9605-E365ACF60EC5}" destId="{2864451E-9703-4602-AE76-2FC82B43C4DB}" srcOrd="6" destOrd="0" presId="urn:microsoft.com/office/officeart/2005/8/layout/process5"/>
    <dgm:cxn modelId="{F94D5F07-8821-4BB5-90AF-457AAEFEC7B7}" type="presParOf" srcId="{F829F753-00EB-4910-9605-E365ACF60EC5}" destId="{1F52788E-E4CC-4530-B109-EDF287773000}" srcOrd="7" destOrd="0" presId="urn:microsoft.com/office/officeart/2005/8/layout/process5"/>
    <dgm:cxn modelId="{C640DFEC-5E6D-42B0-8E14-B4A847B3775B}" type="presParOf" srcId="{1F52788E-E4CC-4530-B109-EDF287773000}" destId="{D469EC04-5414-4463-9CEC-AD72EE0407B0}" srcOrd="0" destOrd="0" presId="urn:microsoft.com/office/officeart/2005/8/layout/process5"/>
    <dgm:cxn modelId="{7F1EEAE0-A2CD-4A40-B312-8A71B90ABB69}" type="presParOf" srcId="{F829F753-00EB-4910-9605-E365ACF60EC5}" destId="{39D71C31-E277-44F3-96E7-764830E9932B}" srcOrd="8" destOrd="0" presId="urn:microsoft.com/office/officeart/2005/8/layout/process5"/>
    <dgm:cxn modelId="{D99CF2C4-96CD-48C5-8A6E-E42FA0249D4A}" type="presParOf" srcId="{F829F753-00EB-4910-9605-E365ACF60EC5}" destId="{993DAC81-CEB6-4041-BF3E-877C8707C907}" srcOrd="9" destOrd="0" presId="urn:microsoft.com/office/officeart/2005/8/layout/process5"/>
    <dgm:cxn modelId="{8141809E-5F0A-4B69-98F5-12CE16C49667}" type="presParOf" srcId="{993DAC81-CEB6-4041-BF3E-877C8707C907}" destId="{99D9D622-7578-4110-8A56-26953EB3174D}" srcOrd="0" destOrd="0" presId="urn:microsoft.com/office/officeart/2005/8/layout/process5"/>
    <dgm:cxn modelId="{61C0EED6-F12B-4C7B-AA03-FCB44A207571}" type="presParOf" srcId="{F829F753-00EB-4910-9605-E365ACF60EC5}" destId="{C3EDE1A2-1735-4BBB-96C4-F931B4890029}" srcOrd="10" destOrd="0" presId="urn:microsoft.com/office/officeart/2005/8/layout/process5"/>
    <dgm:cxn modelId="{4F762C3B-2635-42A6-819E-46E7615443C3}" type="presParOf" srcId="{F829F753-00EB-4910-9605-E365ACF60EC5}" destId="{2103FBD2-2F8D-4678-9B9D-AD48B8FAF7AC}" srcOrd="11" destOrd="0" presId="urn:microsoft.com/office/officeart/2005/8/layout/process5"/>
    <dgm:cxn modelId="{EEA4E7FE-239E-4DBE-9B8E-BF0887B83D56}" type="presParOf" srcId="{2103FBD2-2F8D-4678-9B9D-AD48B8FAF7AC}" destId="{69578FA8-68E0-47A8-8A10-3E02E758A258}" srcOrd="0" destOrd="0" presId="urn:microsoft.com/office/officeart/2005/8/layout/process5"/>
    <dgm:cxn modelId="{CE7B0EC9-E9CA-4D7D-9115-ADED633225D9}" type="presParOf" srcId="{F829F753-00EB-4910-9605-E365ACF60EC5}" destId="{62AB36DD-F374-4D13-8CBA-A0E48A9A345B}" srcOrd="12" destOrd="0" presId="urn:microsoft.com/office/officeart/2005/8/layout/process5"/>
    <dgm:cxn modelId="{DC8DA2FD-E9C3-4BC8-90C5-04DF16C2EE5E}" type="presParOf" srcId="{F829F753-00EB-4910-9605-E365ACF60EC5}" destId="{9F2561E6-582F-4A26-B276-0878F1FD1217}" srcOrd="13" destOrd="0" presId="urn:microsoft.com/office/officeart/2005/8/layout/process5"/>
    <dgm:cxn modelId="{312510E8-32CD-4042-A6BD-B3413EEFA4CA}" type="presParOf" srcId="{9F2561E6-582F-4A26-B276-0878F1FD1217}" destId="{AA0D6AEE-866C-4A54-A3BA-ED433DAE9F2A}" srcOrd="0" destOrd="0" presId="urn:microsoft.com/office/officeart/2005/8/layout/process5"/>
    <dgm:cxn modelId="{13B1687E-A1DF-4AE5-AEC6-5DDD810C8D58}" type="presParOf" srcId="{F829F753-00EB-4910-9605-E365ACF60EC5}" destId="{D03EC5DE-F600-4E6D-AC61-0DDC3D4332B8}" srcOrd="14" destOrd="0" presId="urn:microsoft.com/office/officeart/2005/8/layout/process5"/>
    <dgm:cxn modelId="{F9F0C099-A4C4-44AC-900D-8D16598946CB}" type="presParOf" srcId="{F829F753-00EB-4910-9605-E365ACF60EC5}" destId="{DC0F442C-D568-4518-BE2E-77B78B3C7321}" srcOrd="15" destOrd="0" presId="urn:microsoft.com/office/officeart/2005/8/layout/process5"/>
    <dgm:cxn modelId="{D48E334C-7DA0-468C-877D-186D0430D2C4}" type="presParOf" srcId="{DC0F442C-D568-4518-BE2E-77B78B3C7321}" destId="{3AB0D0B8-1585-4E83-83CC-9ADC390AC74B}" srcOrd="0" destOrd="0" presId="urn:microsoft.com/office/officeart/2005/8/layout/process5"/>
    <dgm:cxn modelId="{619AE594-AAFA-408D-B1E0-5F1B58CC1F12}" type="presParOf" srcId="{F829F753-00EB-4910-9605-E365ACF60EC5}" destId="{4FBDB4F4-27AA-4F23-986E-C60E917313EA}"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CD6B3-7028-49C6-A773-C03CE9B04806}">
      <dsp:nvSpPr>
        <dsp:cNvPr id="0" name=""/>
        <dsp:cNvSpPr/>
      </dsp:nvSpPr>
      <dsp:spPr>
        <a:xfrm>
          <a:off x="10118" y="258275"/>
          <a:ext cx="3024226" cy="18145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The project focuses on conducting a comprehensive analysis of a company's customer base to gain a deeper understanding of its characteristics, preferences, and behaviors. The aim is to use this information to tailor products and marketing strategies to specific customer segments by the analytics continuum model.</a:t>
          </a:r>
          <a:endParaRPr lang="en-US" sz="1100" kern="1200" dirty="0"/>
        </a:p>
      </dsp:txBody>
      <dsp:txXfrm>
        <a:off x="63264" y="311421"/>
        <a:ext cx="2917934" cy="1708243"/>
      </dsp:txXfrm>
    </dsp:sp>
    <dsp:sp modelId="{2DC70B86-8E00-40C6-9528-D55B571F13A5}">
      <dsp:nvSpPr>
        <dsp:cNvPr id="0" name=""/>
        <dsp:cNvSpPr/>
      </dsp:nvSpPr>
      <dsp:spPr>
        <a:xfrm>
          <a:off x="3300476" y="790538"/>
          <a:ext cx="641135" cy="7500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300476" y="940540"/>
        <a:ext cx="448795" cy="450004"/>
      </dsp:txXfrm>
    </dsp:sp>
    <dsp:sp modelId="{2DB553A5-A3F2-4EAB-ABC7-B80C82DFA4F5}">
      <dsp:nvSpPr>
        <dsp:cNvPr id="0" name=""/>
        <dsp:cNvSpPr/>
      </dsp:nvSpPr>
      <dsp:spPr>
        <a:xfrm>
          <a:off x="4244034" y="258275"/>
          <a:ext cx="3024226" cy="18145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"Analytics Maturity Model" or the "Analytics Continuum". It represents the progressive stages of data analysis in increasing order of complexity and value.</a:t>
          </a:r>
          <a:endParaRPr lang="en-US" sz="1100" kern="1200" dirty="0"/>
        </a:p>
      </dsp:txBody>
      <dsp:txXfrm>
        <a:off x="4297180" y="311421"/>
        <a:ext cx="2917934" cy="1708243"/>
      </dsp:txXfrm>
    </dsp:sp>
    <dsp:sp modelId="{B673CFD2-A6BE-4948-83EB-8BC52D093570}">
      <dsp:nvSpPr>
        <dsp:cNvPr id="0" name=""/>
        <dsp:cNvSpPr/>
      </dsp:nvSpPr>
      <dsp:spPr>
        <a:xfrm>
          <a:off x="7534393" y="790538"/>
          <a:ext cx="641135" cy="7500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7534393" y="940540"/>
        <a:ext cx="448795" cy="450004"/>
      </dsp:txXfrm>
    </dsp:sp>
    <dsp:sp modelId="{DDAED897-DBAC-4159-AA4D-524DEAB3D06D}">
      <dsp:nvSpPr>
        <dsp:cNvPr id="0" name=""/>
        <dsp:cNvSpPr/>
      </dsp:nvSpPr>
      <dsp:spPr>
        <a:xfrm>
          <a:off x="8477951" y="258275"/>
          <a:ext cx="3024226" cy="18145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Description Analytics:</a:t>
          </a:r>
          <a:r>
            <a:rPr lang="en-US" sz="1100" b="0" i="0" kern="1200" dirty="0"/>
            <a:t> Descriptive analytics involves summarizing historical data to provide insights into what has happened in the past. This often includes basic statistics, visualizations, and summary reports. Descriptive analytics answers questions like "What happened?" and "What is the current state of affairs?"</a:t>
          </a:r>
          <a:endParaRPr lang="en-US" sz="1100" kern="1200" dirty="0"/>
        </a:p>
      </dsp:txBody>
      <dsp:txXfrm>
        <a:off x="8531097" y="311421"/>
        <a:ext cx="2917934" cy="1708243"/>
      </dsp:txXfrm>
    </dsp:sp>
    <dsp:sp modelId="{E5B073B0-5427-4C66-A229-8A0C88B3A6A9}">
      <dsp:nvSpPr>
        <dsp:cNvPr id="0" name=""/>
        <dsp:cNvSpPr/>
      </dsp:nvSpPr>
      <dsp:spPr>
        <a:xfrm rot="5400000">
          <a:off x="9669496" y="2284506"/>
          <a:ext cx="641135" cy="7500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9765062" y="2338942"/>
        <a:ext cx="450004" cy="448795"/>
      </dsp:txXfrm>
    </dsp:sp>
    <dsp:sp modelId="{A1439B7E-B944-4422-8C52-DF6239308CEE}">
      <dsp:nvSpPr>
        <dsp:cNvPr id="0" name=""/>
        <dsp:cNvSpPr/>
      </dsp:nvSpPr>
      <dsp:spPr>
        <a:xfrm>
          <a:off x="8477951" y="3282501"/>
          <a:ext cx="3024226" cy="18145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Diagnostic Analytics: </a:t>
          </a:r>
          <a:r>
            <a:rPr lang="en-US" sz="1100" b="0" i="0" kern="1200" dirty="0"/>
            <a:t>Diagnostic analytics goes a step beyond descriptive analytics. It aims to understand why certain events or trends occurred in the past. This involves exploring relationships between variables, identifying patterns, and uncovering the root causes of specific outcomes. Diagnostic analytics answers questions like "Why did it happen?" and "What were the contributing factors?"</a:t>
          </a:r>
          <a:endParaRPr lang="en-US" sz="1100" kern="1200" dirty="0"/>
        </a:p>
      </dsp:txBody>
      <dsp:txXfrm>
        <a:off x="8531097" y="3335647"/>
        <a:ext cx="2917934" cy="1708243"/>
      </dsp:txXfrm>
    </dsp:sp>
    <dsp:sp modelId="{F348F8A3-CA4A-48A5-9443-4D8AA67795F8}">
      <dsp:nvSpPr>
        <dsp:cNvPr id="0" name=""/>
        <dsp:cNvSpPr/>
      </dsp:nvSpPr>
      <dsp:spPr>
        <a:xfrm rot="10800000">
          <a:off x="7570683" y="3814765"/>
          <a:ext cx="641135" cy="7500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7763023" y="3964767"/>
        <a:ext cx="448795" cy="450004"/>
      </dsp:txXfrm>
    </dsp:sp>
    <dsp:sp modelId="{E2B1A029-B632-4F48-B2D0-972BD9059E72}">
      <dsp:nvSpPr>
        <dsp:cNvPr id="0" name=""/>
        <dsp:cNvSpPr/>
      </dsp:nvSpPr>
      <dsp:spPr>
        <a:xfrm>
          <a:off x="4244034" y="3282501"/>
          <a:ext cx="3024226" cy="18145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Predictive Analytics: </a:t>
          </a:r>
          <a:r>
            <a:rPr lang="en-US" sz="1100" b="0" i="0" kern="1200" dirty="0"/>
            <a:t>Predictive analytics uses historical data and statistical algorithms to make informed predictions about future events or trends. It involves building models that can forecast or estimate outcomes based on patterns observed in the data. Predictive analytics answers questions like "What is likely to happen in the future?" and "What are the potential outcomes?"</a:t>
          </a:r>
          <a:endParaRPr lang="en-US" sz="1100" kern="1200" dirty="0"/>
        </a:p>
      </dsp:txBody>
      <dsp:txXfrm>
        <a:off x="4297180" y="3335647"/>
        <a:ext cx="2917934" cy="1708243"/>
      </dsp:txXfrm>
    </dsp:sp>
    <dsp:sp modelId="{0FF8738F-120A-4D19-B800-532F632DAFAA}">
      <dsp:nvSpPr>
        <dsp:cNvPr id="0" name=""/>
        <dsp:cNvSpPr/>
      </dsp:nvSpPr>
      <dsp:spPr>
        <a:xfrm rot="10800000">
          <a:off x="3336767" y="3814765"/>
          <a:ext cx="641135" cy="7500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529107" y="3964767"/>
        <a:ext cx="448795" cy="450004"/>
      </dsp:txXfrm>
    </dsp:sp>
    <dsp:sp modelId="{C75E60EF-EA38-49E1-B375-6EE1A40CBE55}">
      <dsp:nvSpPr>
        <dsp:cNvPr id="0" name=""/>
        <dsp:cNvSpPr/>
      </dsp:nvSpPr>
      <dsp:spPr>
        <a:xfrm>
          <a:off x="10118" y="3282501"/>
          <a:ext cx="3024226" cy="18145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Prescriptive Analytics:</a:t>
          </a:r>
          <a:r>
            <a:rPr lang="en-US" sz="1100" b="0" i="0" kern="1200" dirty="0"/>
            <a:t> Prescriptive analytics is the highest level of data analysis. It not only predicts future outcomes but also provides recommendations or actions that should be taken to achieve a desired outcome. This involves using optimization and simulation techniques to determine the best course of action. Prescriptive analytics answers questions like "What should we do to achieve a specific goal?"</a:t>
          </a:r>
          <a:endParaRPr lang="en-US" sz="1100" kern="1200" dirty="0"/>
        </a:p>
      </dsp:txBody>
      <dsp:txXfrm>
        <a:off x="63264" y="3335647"/>
        <a:ext cx="2917934" cy="1708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5A285-D158-445F-85A2-A2DAC38EB4FC}">
      <dsp:nvSpPr>
        <dsp:cNvPr id="0" name=""/>
        <dsp:cNvSpPr/>
      </dsp:nvSpPr>
      <dsp:spPr>
        <a:xfrm>
          <a:off x="312252" y="1225"/>
          <a:ext cx="1722290" cy="1033374"/>
        </a:xfrm>
        <a:prstGeom prst="roundRect">
          <a:avLst>
            <a:gd name="adj" fmla="val 10000"/>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Data Collection and Integration</a:t>
          </a:r>
          <a:endParaRPr lang="en-IN" sz="1900" kern="1200" dirty="0"/>
        </a:p>
      </dsp:txBody>
      <dsp:txXfrm>
        <a:off x="342518" y="31491"/>
        <a:ext cx="1661758" cy="972842"/>
      </dsp:txXfrm>
    </dsp:sp>
    <dsp:sp modelId="{3F17AF6B-E6C7-4371-8C7A-E324D7F9C06C}">
      <dsp:nvSpPr>
        <dsp:cNvPr id="0" name=""/>
        <dsp:cNvSpPr/>
      </dsp:nvSpPr>
      <dsp:spPr>
        <a:xfrm>
          <a:off x="2186104" y="304348"/>
          <a:ext cx="365125" cy="427127"/>
        </a:xfrm>
        <a:prstGeom prst="rightArrow">
          <a:avLst>
            <a:gd name="adj1" fmla="val 60000"/>
            <a:gd name="adj2" fmla="val 50000"/>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0000"/>
                <a:lumMod val="100000"/>
              </a:schemeClr>
            </a:gs>
            <a:gs pos="100000">
              <a:schemeClr val="accent5">
                <a:hueOff val="0"/>
                <a:satOff val="0"/>
                <a:lumOff val="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2186104" y="389773"/>
        <a:ext cx="255588" cy="256277"/>
      </dsp:txXfrm>
    </dsp:sp>
    <dsp:sp modelId="{AD624643-5E0A-4C25-BC1E-70FD7E01C542}">
      <dsp:nvSpPr>
        <dsp:cNvPr id="0" name=""/>
        <dsp:cNvSpPr/>
      </dsp:nvSpPr>
      <dsp:spPr>
        <a:xfrm>
          <a:off x="2723458" y="1225"/>
          <a:ext cx="1722290" cy="1033374"/>
        </a:xfrm>
        <a:prstGeom prst="roundRect">
          <a:avLst>
            <a:gd name="adj" fmla="val 10000"/>
          </a:avLst>
        </a:prstGeom>
        <a:gradFill rotWithShape="0">
          <a:gsLst>
            <a:gs pos="0">
              <a:schemeClr val="accent5">
                <a:hueOff val="607506"/>
                <a:satOff val="215"/>
                <a:lumOff val="1912"/>
                <a:alphaOff val="0"/>
                <a:tint val="97000"/>
                <a:satMod val="100000"/>
                <a:lumMod val="102000"/>
              </a:schemeClr>
            </a:gs>
            <a:gs pos="50000">
              <a:schemeClr val="accent5">
                <a:hueOff val="607506"/>
                <a:satOff val="215"/>
                <a:lumOff val="1912"/>
                <a:alphaOff val="0"/>
                <a:shade val="100000"/>
                <a:satMod val="100000"/>
                <a:lumMod val="100000"/>
              </a:schemeClr>
            </a:gs>
            <a:gs pos="100000">
              <a:schemeClr val="accent5">
                <a:hueOff val="607506"/>
                <a:satOff val="215"/>
                <a:lumOff val="1912"/>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Data Cleaning</a:t>
          </a:r>
          <a:endParaRPr lang="en-IN" sz="1900" kern="1200" dirty="0"/>
        </a:p>
      </dsp:txBody>
      <dsp:txXfrm>
        <a:off x="2753724" y="31491"/>
        <a:ext cx="1661758" cy="972842"/>
      </dsp:txXfrm>
    </dsp:sp>
    <dsp:sp modelId="{7B5D5C68-A6B9-4A2D-8538-384CD376C6D0}">
      <dsp:nvSpPr>
        <dsp:cNvPr id="0" name=""/>
        <dsp:cNvSpPr/>
      </dsp:nvSpPr>
      <dsp:spPr>
        <a:xfrm>
          <a:off x="4597310" y="304348"/>
          <a:ext cx="365125" cy="427127"/>
        </a:xfrm>
        <a:prstGeom prst="rightArrow">
          <a:avLst>
            <a:gd name="adj1" fmla="val 60000"/>
            <a:gd name="adj2" fmla="val 50000"/>
          </a:avLst>
        </a:prstGeom>
        <a:gradFill rotWithShape="0">
          <a:gsLst>
            <a:gs pos="0">
              <a:schemeClr val="accent5">
                <a:hueOff val="694292"/>
                <a:satOff val="245"/>
                <a:lumOff val="2185"/>
                <a:alphaOff val="0"/>
                <a:tint val="97000"/>
                <a:satMod val="100000"/>
                <a:lumMod val="102000"/>
              </a:schemeClr>
            </a:gs>
            <a:gs pos="50000">
              <a:schemeClr val="accent5">
                <a:hueOff val="694292"/>
                <a:satOff val="245"/>
                <a:lumOff val="2185"/>
                <a:alphaOff val="0"/>
                <a:shade val="100000"/>
                <a:satMod val="100000"/>
                <a:lumMod val="100000"/>
              </a:schemeClr>
            </a:gs>
            <a:gs pos="100000">
              <a:schemeClr val="accent5">
                <a:hueOff val="694292"/>
                <a:satOff val="245"/>
                <a:lumOff val="2185"/>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597310" y="389773"/>
        <a:ext cx="255588" cy="256277"/>
      </dsp:txXfrm>
    </dsp:sp>
    <dsp:sp modelId="{213E73C3-330F-4F77-ADE2-02492ABBF4CE}">
      <dsp:nvSpPr>
        <dsp:cNvPr id="0" name=""/>
        <dsp:cNvSpPr/>
      </dsp:nvSpPr>
      <dsp:spPr>
        <a:xfrm>
          <a:off x="5134665" y="1225"/>
          <a:ext cx="1722290" cy="1033374"/>
        </a:xfrm>
        <a:prstGeom prst="roundRect">
          <a:avLst>
            <a:gd name="adj" fmla="val 10000"/>
          </a:avLst>
        </a:prstGeom>
        <a:gradFill rotWithShape="0">
          <a:gsLst>
            <a:gs pos="0">
              <a:schemeClr val="accent5">
                <a:hueOff val="1215011"/>
                <a:satOff val="429"/>
                <a:lumOff val="3824"/>
                <a:alphaOff val="0"/>
                <a:tint val="97000"/>
                <a:satMod val="100000"/>
                <a:lumMod val="102000"/>
              </a:schemeClr>
            </a:gs>
            <a:gs pos="50000">
              <a:schemeClr val="accent5">
                <a:hueOff val="1215011"/>
                <a:satOff val="429"/>
                <a:lumOff val="3824"/>
                <a:alphaOff val="0"/>
                <a:shade val="100000"/>
                <a:satMod val="100000"/>
                <a:lumMod val="100000"/>
              </a:schemeClr>
            </a:gs>
            <a:gs pos="100000">
              <a:schemeClr val="accent5">
                <a:hueOff val="1215011"/>
                <a:satOff val="429"/>
                <a:lumOff val="3824"/>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Data Transformation</a:t>
          </a:r>
          <a:endParaRPr lang="en-IN" sz="1900" kern="1200" dirty="0"/>
        </a:p>
      </dsp:txBody>
      <dsp:txXfrm>
        <a:off x="5164931" y="31491"/>
        <a:ext cx="1661758" cy="972842"/>
      </dsp:txXfrm>
    </dsp:sp>
    <dsp:sp modelId="{227C084B-4AFB-4183-898B-4F395E7A5CD2}">
      <dsp:nvSpPr>
        <dsp:cNvPr id="0" name=""/>
        <dsp:cNvSpPr/>
      </dsp:nvSpPr>
      <dsp:spPr>
        <a:xfrm rot="5400000">
          <a:off x="5813247" y="1155160"/>
          <a:ext cx="365125" cy="427127"/>
        </a:xfrm>
        <a:prstGeom prst="rightArrow">
          <a:avLst>
            <a:gd name="adj1" fmla="val 60000"/>
            <a:gd name="adj2" fmla="val 50000"/>
          </a:avLst>
        </a:prstGeom>
        <a:gradFill rotWithShape="0">
          <a:gsLst>
            <a:gs pos="0">
              <a:schemeClr val="accent5">
                <a:hueOff val="1388584"/>
                <a:satOff val="491"/>
                <a:lumOff val="4370"/>
                <a:alphaOff val="0"/>
                <a:tint val="97000"/>
                <a:satMod val="100000"/>
                <a:lumMod val="102000"/>
              </a:schemeClr>
            </a:gs>
            <a:gs pos="50000">
              <a:schemeClr val="accent5">
                <a:hueOff val="1388584"/>
                <a:satOff val="491"/>
                <a:lumOff val="4370"/>
                <a:alphaOff val="0"/>
                <a:shade val="100000"/>
                <a:satMod val="100000"/>
                <a:lumMod val="100000"/>
              </a:schemeClr>
            </a:gs>
            <a:gs pos="100000">
              <a:schemeClr val="accent5">
                <a:hueOff val="1388584"/>
                <a:satOff val="491"/>
                <a:lumOff val="4370"/>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5867672" y="1186161"/>
        <a:ext cx="256277" cy="255588"/>
      </dsp:txXfrm>
    </dsp:sp>
    <dsp:sp modelId="{2864451E-9703-4602-AE76-2FC82B43C4DB}">
      <dsp:nvSpPr>
        <dsp:cNvPr id="0" name=""/>
        <dsp:cNvSpPr/>
      </dsp:nvSpPr>
      <dsp:spPr>
        <a:xfrm>
          <a:off x="5134665" y="1723515"/>
          <a:ext cx="1722290" cy="1033374"/>
        </a:xfrm>
        <a:prstGeom prst="roundRect">
          <a:avLst>
            <a:gd name="adj" fmla="val 10000"/>
          </a:avLst>
        </a:prstGeom>
        <a:gradFill rotWithShape="0">
          <a:gsLst>
            <a:gs pos="0">
              <a:schemeClr val="accent5">
                <a:hueOff val="1822517"/>
                <a:satOff val="644"/>
                <a:lumOff val="5735"/>
                <a:alphaOff val="0"/>
                <a:tint val="97000"/>
                <a:satMod val="100000"/>
                <a:lumMod val="102000"/>
              </a:schemeClr>
            </a:gs>
            <a:gs pos="50000">
              <a:schemeClr val="accent5">
                <a:hueOff val="1822517"/>
                <a:satOff val="644"/>
                <a:lumOff val="5735"/>
                <a:alphaOff val="0"/>
                <a:shade val="100000"/>
                <a:satMod val="100000"/>
                <a:lumMod val="100000"/>
              </a:schemeClr>
            </a:gs>
            <a:gs pos="100000">
              <a:schemeClr val="accent5">
                <a:hueOff val="1822517"/>
                <a:satOff val="644"/>
                <a:lumOff val="5735"/>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Data Encoding</a:t>
          </a:r>
          <a:endParaRPr lang="en-IN" sz="1900" kern="1200" dirty="0"/>
        </a:p>
      </dsp:txBody>
      <dsp:txXfrm>
        <a:off x="5164931" y="1753781"/>
        <a:ext cx="1661758" cy="972842"/>
      </dsp:txXfrm>
    </dsp:sp>
    <dsp:sp modelId="{1F52788E-E4CC-4530-B109-EDF287773000}">
      <dsp:nvSpPr>
        <dsp:cNvPr id="0" name=""/>
        <dsp:cNvSpPr/>
      </dsp:nvSpPr>
      <dsp:spPr>
        <a:xfrm rot="10800000">
          <a:off x="4617978" y="2026639"/>
          <a:ext cx="365125" cy="427127"/>
        </a:xfrm>
        <a:prstGeom prst="rightArrow">
          <a:avLst>
            <a:gd name="adj1" fmla="val 60000"/>
            <a:gd name="adj2" fmla="val 50000"/>
          </a:avLst>
        </a:prstGeom>
        <a:gradFill rotWithShape="0">
          <a:gsLst>
            <a:gs pos="0">
              <a:schemeClr val="accent5">
                <a:hueOff val="2082876"/>
                <a:satOff val="736"/>
                <a:lumOff val="6555"/>
                <a:alphaOff val="0"/>
                <a:tint val="97000"/>
                <a:satMod val="100000"/>
                <a:lumMod val="102000"/>
              </a:schemeClr>
            </a:gs>
            <a:gs pos="50000">
              <a:schemeClr val="accent5">
                <a:hueOff val="2082876"/>
                <a:satOff val="736"/>
                <a:lumOff val="6555"/>
                <a:alphaOff val="0"/>
                <a:shade val="100000"/>
                <a:satMod val="100000"/>
                <a:lumMod val="100000"/>
              </a:schemeClr>
            </a:gs>
            <a:gs pos="100000">
              <a:schemeClr val="accent5">
                <a:hueOff val="2082876"/>
                <a:satOff val="736"/>
                <a:lumOff val="6555"/>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4727515" y="2112064"/>
        <a:ext cx="255588" cy="256277"/>
      </dsp:txXfrm>
    </dsp:sp>
    <dsp:sp modelId="{39D71C31-E277-44F3-96E7-764830E9932B}">
      <dsp:nvSpPr>
        <dsp:cNvPr id="0" name=""/>
        <dsp:cNvSpPr/>
      </dsp:nvSpPr>
      <dsp:spPr>
        <a:xfrm>
          <a:off x="2723458" y="1723515"/>
          <a:ext cx="1722290" cy="1033374"/>
        </a:xfrm>
        <a:prstGeom prst="roundRect">
          <a:avLst>
            <a:gd name="adj" fmla="val 10000"/>
          </a:avLst>
        </a:prstGeom>
        <a:gradFill rotWithShape="0">
          <a:gsLst>
            <a:gs pos="0">
              <a:schemeClr val="accent5">
                <a:hueOff val="2430022"/>
                <a:satOff val="859"/>
                <a:lumOff val="7647"/>
                <a:alphaOff val="0"/>
                <a:tint val="97000"/>
                <a:satMod val="100000"/>
                <a:lumMod val="102000"/>
              </a:schemeClr>
            </a:gs>
            <a:gs pos="50000">
              <a:schemeClr val="accent5">
                <a:hueOff val="2430022"/>
                <a:satOff val="859"/>
                <a:lumOff val="7647"/>
                <a:alphaOff val="0"/>
                <a:shade val="100000"/>
                <a:satMod val="100000"/>
                <a:lumMod val="100000"/>
              </a:schemeClr>
            </a:gs>
            <a:gs pos="100000">
              <a:schemeClr val="accent5">
                <a:hueOff val="2430022"/>
                <a:satOff val="859"/>
                <a:lumOff val="7647"/>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Feature Scaling</a:t>
          </a:r>
          <a:endParaRPr lang="en-IN" sz="1900" kern="1200" dirty="0"/>
        </a:p>
      </dsp:txBody>
      <dsp:txXfrm>
        <a:off x="2753724" y="1753781"/>
        <a:ext cx="1661758" cy="972842"/>
      </dsp:txXfrm>
    </dsp:sp>
    <dsp:sp modelId="{993DAC81-CEB6-4041-BF3E-877C8707C907}">
      <dsp:nvSpPr>
        <dsp:cNvPr id="0" name=""/>
        <dsp:cNvSpPr/>
      </dsp:nvSpPr>
      <dsp:spPr>
        <a:xfrm rot="10800000">
          <a:off x="2206771" y="2026639"/>
          <a:ext cx="365125" cy="427127"/>
        </a:xfrm>
        <a:prstGeom prst="rightArrow">
          <a:avLst>
            <a:gd name="adj1" fmla="val 60000"/>
            <a:gd name="adj2" fmla="val 50000"/>
          </a:avLst>
        </a:prstGeom>
        <a:gradFill rotWithShape="0">
          <a:gsLst>
            <a:gs pos="0">
              <a:schemeClr val="accent5">
                <a:hueOff val="2777169"/>
                <a:satOff val="982"/>
                <a:lumOff val="8739"/>
                <a:alphaOff val="0"/>
                <a:tint val="97000"/>
                <a:satMod val="100000"/>
                <a:lumMod val="102000"/>
              </a:schemeClr>
            </a:gs>
            <a:gs pos="50000">
              <a:schemeClr val="accent5">
                <a:hueOff val="2777169"/>
                <a:satOff val="982"/>
                <a:lumOff val="8739"/>
                <a:alphaOff val="0"/>
                <a:shade val="100000"/>
                <a:satMod val="100000"/>
                <a:lumMod val="100000"/>
              </a:schemeClr>
            </a:gs>
            <a:gs pos="100000">
              <a:schemeClr val="accent5">
                <a:hueOff val="2777169"/>
                <a:satOff val="982"/>
                <a:lumOff val="8739"/>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2316308" y="2112064"/>
        <a:ext cx="255588" cy="256277"/>
      </dsp:txXfrm>
    </dsp:sp>
    <dsp:sp modelId="{C3EDE1A2-1735-4BBB-96C4-F931B4890029}">
      <dsp:nvSpPr>
        <dsp:cNvPr id="0" name=""/>
        <dsp:cNvSpPr/>
      </dsp:nvSpPr>
      <dsp:spPr>
        <a:xfrm>
          <a:off x="312252" y="1723515"/>
          <a:ext cx="1722290" cy="1033374"/>
        </a:xfrm>
        <a:prstGeom prst="roundRect">
          <a:avLst>
            <a:gd name="adj" fmla="val 10000"/>
          </a:avLst>
        </a:prstGeom>
        <a:gradFill rotWithShape="0">
          <a:gsLst>
            <a:gs pos="0">
              <a:schemeClr val="accent5">
                <a:hueOff val="3037528"/>
                <a:satOff val="1074"/>
                <a:lumOff val="9559"/>
                <a:alphaOff val="0"/>
                <a:tint val="97000"/>
                <a:satMod val="100000"/>
                <a:lumMod val="102000"/>
              </a:schemeClr>
            </a:gs>
            <a:gs pos="50000">
              <a:schemeClr val="accent5">
                <a:hueOff val="3037528"/>
                <a:satOff val="1074"/>
                <a:lumOff val="9559"/>
                <a:alphaOff val="0"/>
                <a:shade val="100000"/>
                <a:satMod val="100000"/>
                <a:lumMod val="100000"/>
              </a:schemeClr>
            </a:gs>
            <a:gs pos="100000">
              <a:schemeClr val="accent5">
                <a:hueOff val="3037528"/>
                <a:satOff val="1074"/>
                <a:lumOff val="9559"/>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a:t>Data Splitting</a:t>
          </a:r>
          <a:endParaRPr lang="en-IN" sz="1900" kern="1200" dirty="0"/>
        </a:p>
      </dsp:txBody>
      <dsp:txXfrm>
        <a:off x="342518" y="1753781"/>
        <a:ext cx="1661758" cy="972842"/>
      </dsp:txXfrm>
    </dsp:sp>
    <dsp:sp modelId="{2103FBD2-2F8D-4678-9B9D-AD48B8FAF7AC}">
      <dsp:nvSpPr>
        <dsp:cNvPr id="0" name=""/>
        <dsp:cNvSpPr/>
      </dsp:nvSpPr>
      <dsp:spPr>
        <a:xfrm rot="5400000">
          <a:off x="990834" y="2877450"/>
          <a:ext cx="365125" cy="427127"/>
        </a:xfrm>
        <a:prstGeom prst="rightArrow">
          <a:avLst>
            <a:gd name="adj1" fmla="val 60000"/>
            <a:gd name="adj2" fmla="val 50000"/>
          </a:avLst>
        </a:prstGeom>
        <a:gradFill rotWithShape="0">
          <a:gsLst>
            <a:gs pos="0">
              <a:schemeClr val="accent5">
                <a:hueOff val="3471461"/>
                <a:satOff val="1227"/>
                <a:lumOff val="10924"/>
                <a:alphaOff val="0"/>
                <a:tint val="97000"/>
                <a:satMod val="100000"/>
                <a:lumMod val="102000"/>
              </a:schemeClr>
            </a:gs>
            <a:gs pos="50000">
              <a:schemeClr val="accent5">
                <a:hueOff val="3471461"/>
                <a:satOff val="1227"/>
                <a:lumOff val="10924"/>
                <a:alphaOff val="0"/>
                <a:shade val="100000"/>
                <a:satMod val="100000"/>
                <a:lumMod val="100000"/>
              </a:schemeClr>
            </a:gs>
            <a:gs pos="100000">
              <a:schemeClr val="accent5">
                <a:hueOff val="3471461"/>
                <a:satOff val="1227"/>
                <a:lumOff val="10924"/>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1045259" y="2908451"/>
        <a:ext cx="256277" cy="255588"/>
      </dsp:txXfrm>
    </dsp:sp>
    <dsp:sp modelId="{62AB36DD-F374-4D13-8CBA-A0E48A9A345B}">
      <dsp:nvSpPr>
        <dsp:cNvPr id="0" name=""/>
        <dsp:cNvSpPr/>
      </dsp:nvSpPr>
      <dsp:spPr>
        <a:xfrm>
          <a:off x="312252" y="3445806"/>
          <a:ext cx="1722290" cy="1033374"/>
        </a:xfrm>
        <a:prstGeom prst="roundRect">
          <a:avLst>
            <a:gd name="adj" fmla="val 10000"/>
          </a:avLst>
        </a:prstGeom>
        <a:gradFill rotWithShape="0">
          <a:gsLst>
            <a:gs pos="0">
              <a:schemeClr val="accent5">
                <a:hueOff val="3645034"/>
                <a:satOff val="1288"/>
                <a:lumOff val="11471"/>
                <a:alphaOff val="0"/>
                <a:tint val="97000"/>
                <a:satMod val="100000"/>
                <a:lumMod val="102000"/>
              </a:schemeClr>
            </a:gs>
            <a:gs pos="50000">
              <a:schemeClr val="accent5">
                <a:hueOff val="3645034"/>
                <a:satOff val="1288"/>
                <a:lumOff val="11471"/>
                <a:alphaOff val="0"/>
                <a:shade val="100000"/>
                <a:satMod val="100000"/>
                <a:lumMod val="100000"/>
              </a:schemeClr>
            </a:gs>
            <a:gs pos="100000">
              <a:schemeClr val="accent5">
                <a:hueOff val="3645034"/>
                <a:satOff val="1288"/>
                <a:lumOff val="11471"/>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a:t>Feature Selection</a:t>
          </a:r>
          <a:endParaRPr lang="en-IN" sz="1900" kern="1200" dirty="0"/>
        </a:p>
      </dsp:txBody>
      <dsp:txXfrm>
        <a:off x="342518" y="3476072"/>
        <a:ext cx="1661758" cy="972842"/>
      </dsp:txXfrm>
    </dsp:sp>
    <dsp:sp modelId="{9F2561E6-582F-4A26-B276-0878F1FD1217}">
      <dsp:nvSpPr>
        <dsp:cNvPr id="0" name=""/>
        <dsp:cNvSpPr/>
      </dsp:nvSpPr>
      <dsp:spPr>
        <a:xfrm>
          <a:off x="2186104" y="3748929"/>
          <a:ext cx="365125" cy="427127"/>
        </a:xfrm>
        <a:prstGeom prst="rightArrow">
          <a:avLst>
            <a:gd name="adj1" fmla="val 60000"/>
            <a:gd name="adj2" fmla="val 50000"/>
          </a:avLst>
        </a:prstGeom>
        <a:gradFill rotWithShape="0">
          <a:gsLst>
            <a:gs pos="0">
              <a:schemeClr val="accent5">
                <a:hueOff val="4165753"/>
                <a:satOff val="1473"/>
                <a:lumOff val="13109"/>
                <a:alphaOff val="0"/>
                <a:tint val="97000"/>
                <a:satMod val="100000"/>
                <a:lumMod val="102000"/>
              </a:schemeClr>
            </a:gs>
            <a:gs pos="50000">
              <a:schemeClr val="accent5">
                <a:hueOff val="4165753"/>
                <a:satOff val="1473"/>
                <a:lumOff val="13109"/>
                <a:alphaOff val="0"/>
                <a:shade val="100000"/>
                <a:satMod val="100000"/>
                <a:lumMod val="100000"/>
              </a:schemeClr>
            </a:gs>
            <a:gs pos="100000">
              <a:schemeClr val="accent5">
                <a:hueOff val="4165753"/>
                <a:satOff val="1473"/>
                <a:lumOff val="13109"/>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2186104" y="3834354"/>
        <a:ext cx="255588" cy="256277"/>
      </dsp:txXfrm>
    </dsp:sp>
    <dsp:sp modelId="{D03EC5DE-F600-4E6D-AC61-0DDC3D4332B8}">
      <dsp:nvSpPr>
        <dsp:cNvPr id="0" name=""/>
        <dsp:cNvSpPr/>
      </dsp:nvSpPr>
      <dsp:spPr>
        <a:xfrm>
          <a:off x="2723458" y="3445806"/>
          <a:ext cx="1722290" cy="1033374"/>
        </a:xfrm>
        <a:prstGeom prst="roundRect">
          <a:avLst>
            <a:gd name="adj" fmla="val 10000"/>
          </a:avLst>
        </a:prstGeom>
        <a:gradFill rotWithShape="0">
          <a:gsLst>
            <a:gs pos="0">
              <a:schemeClr val="accent5">
                <a:hueOff val="4252539"/>
                <a:satOff val="1503"/>
                <a:lumOff val="13382"/>
                <a:alphaOff val="0"/>
                <a:tint val="97000"/>
                <a:satMod val="100000"/>
                <a:lumMod val="102000"/>
              </a:schemeClr>
            </a:gs>
            <a:gs pos="50000">
              <a:schemeClr val="accent5">
                <a:hueOff val="4252539"/>
                <a:satOff val="1503"/>
                <a:lumOff val="13382"/>
                <a:alphaOff val="0"/>
                <a:shade val="100000"/>
                <a:satMod val="100000"/>
                <a:lumMod val="100000"/>
              </a:schemeClr>
            </a:gs>
            <a:gs pos="100000">
              <a:schemeClr val="accent5">
                <a:hueOff val="4252539"/>
                <a:satOff val="1503"/>
                <a:lumOff val="13382"/>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dirty="0"/>
            <a:t>Data sampling</a:t>
          </a:r>
          <a:endParaRPr lang="en-IN" sz="1900" kern="1200" dirty="0"/>
        </a:p>
      </dsp:txBody>
      <dsp:txXfrm>
        <a:off x="2753724" y="3476072"/>
        <a:ext cx="1661758" cy="972842"/>
      </dsp:txXfrm>
    </dsp:sp>
    <dsp:sp modelId="{DC0F442C-D568-4518-BE2E-77B78B3C7321}">
      <dsp:nvSpPr>
        <dsp:cNvPr id="0" name=""/>
        <dsp:cNvSpPr/>
      </dsp:nvSpPr>
      <dsp:spPr>
        <a:xfrm>
          <a:off x="4597310" y="3748929"/>
          <a:ext cx="365125" cy="427127"/>
        </a:xfrm>
        <a:prstGeom prst="rightArrow">
          <a:avLst>
            <a:gd name="adj1" fmla="val 60000"/>
            <a:gd name="adj2" fmla="val 50000"/>
          </a:avLst>
        </a:prstGeom>
        <a:gradFill rotWithShape="0">
          <a:gsLst>
            <a:gs pos="0">
              <a:schemeClr val="accent5">
                <a:hueOff val="4860045"/>
                <a:satOff val="1718"/>
                <a:lumOff val="15294"/>
                <a:alphaOff val="0"/>
                <a:tint val="97000"/>
                <a:satMod val="100000"/>
                <a:lumMod val="102000"/>
              </a:schemeClr>
            </a:gs>
            <a:gs pos="50000">
              <a:schemeClr val="accent5">
                <a:hueOff val="4860045"/>
                <a:satOff val="1718"/>
                <a:lumOff val="15294"/>
                <a:alphaOff val="0"/>
                <a:shade val="100000"/>
                <a:satMod val="100000"/>
                <a:lumMod val="100000"/>
              </a:schemeClr>
            </a:gs>
            <a:gs pos="100000">
              <a:schemeClr val="accent5">
                <a:hueOff val="4860045"/>
                <a:satOff val="1718"/>
                <a:lumOff val="15294"/>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597310" y="3834354"/>
        <a:ext cx="255588" cy="256277"/>
      </dsp:txXfrm>
    </dsp:sp>
    <dsp:sp modelId="{4FBDB4F4-27AA-4F23-986E-C60E917313EA}">
      <dsp:nvSpPr>
        <dsp:cNvPr id="0" name=""/>
        <dsp:cNvSpPr/>
      </dsp:nvSpPr>
      <dsp:spPr>
        <a:xfrm>
          <a:off x="5134665" y="3445806"/>
          <a:ext cx="1722290" cy="1033374"/>
        </a:xfrm>
        <a:prstGeom prst="roundRect">
          <a:avLst>
            <a:gd name="adj" fmla="val 10000"/>
          </a:avLst>
        </a:prstGeom>
        <a:gradFill rotWithShape="0">
          <a:gsLst>
            <a:gs pos="0">
              <a:schemeClr val="accent5">
                <a:hueOff val="4860045"/>
                <a:satOff val="1718"/>
                <a:lumOff val="15294"/>
                <a:alphaOff val="0"/>
                <a:tint val="97000"/>
                <a:satMod val="100000"/>
                <a:lumMod val="102000"/>
              </a:schemeClr>
            </a:gs>
            <a:gs pos="50000">
              <a:schemeClr val="accent5">
                <a:hueOff val="4860045"/>
                <a:satOff val="1718"/>
                <a:lumOff val="15294"/>
                <a:alphaOff val="0"/>
                <a:shade val="100000"/>
                <a:satMod val="100000"/>
                <a:lumMod val="100000"/>
              </a:schemeClr>
            </a:gs>
            <a:gs pos="100000">
              <a:schemeClr val="accent5">
                <a:hueOff val="4860045"/>
                <a:satOff val="1718"/>
                <a:lumOff val="15294"/>
                <a:alphaOff val="0"/>
                <a:shade val="80000"/>
                <a:satMod val="100000"/>
                <a:lumMod val="99000"/>
              </a:schemeClr>
            </a:gs>
          </a:gsLst>
          <a:lin ang="27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b="1" i="0" kern="1200"/>
            <a:t>Data Saving</a:t>
          </a:r>
          <a:endParaRPr lang="en-IN" sz="1900" kern="1200" dirty="0"/>
        </a:p>
      </dsp:txBody>
      <dsp:txXfrm>
        <a:off x="5164931" y="3476072"/>
        <a:ext cx="1661758" cy="9728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17T03:42:10.477"/>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392480-BE46-43DD-86EE-0FD308943303}" type="datetimeFigureOut">
              <a:rPr lang="en-IN" smtClean="0"/>
              <a:t>17-10-2023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96231-0902-4307-83CD-97E0540CA466}" type="slidenum">
              <a:rPr lang="en-IN" smtClean="0"/>
              <a:t>‹#›</a:t>
            </a:fld>
            <a:endParaRPr lang="en-IN"/>
          </a:p>
        </p:txBody>
      </p:sp>
    </p:spTree>
    <p:extLst>
      <p:ext uri="{BB962C8B-B14F-4D97-AF65-F5344CB8AC3E}">
        <p14:creationId xmlns:p14="http://schemas.microsoft.com/office/powerpoint/2010/main" val="2761675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72345051-2045-45DA-935E-2E3CA1A69ADC}" type="datetimeFigureOut">
              <a:rPr lang="en-US" smtClean="0"/>
              <a:t>10/17/2023</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4293740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92847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1313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69282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99616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53957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53079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71428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272657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73784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72345051-2045-45DA-935E-2E3CA1A69ADC}" type="datetimeFigureOut">
              <a:rPr lang="en-US" smtClean="0"/>
              <a:t>10/17/2023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106008752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72345051-2045-45DA-935E-2E3CA1A69ADC}" type="datetimeFigureOut">
              <a:rPr lang="en-US" smtClean="0"/>
              <a:t>10/17/2023</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8967748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dsci6007-team2/customer_personality_analysis" TargetMode="External"/><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Different Hand Drawn Graphs">
            <a:extLst>
              <a:ext uri="{FF2B5EF4-FFF2-40B4-BE49-F238E27FC236}">
                <a16:creationId xmlns:a16="http://schemas.microsoft.com/office/drawing/2014/main" id="{3C3E2E41-DE96-B1C0-3057-443C238547C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20000" contrast="-40000"/>
          </a:blip>
          <a:srcRect t="234" r="-1" b="-1"/>
          <a:stretch/>
        </p:blipFill>
        <p:spPr>
          <a:xfrm>
            <a:off x="0" y="10"/>
            <a:ext cx="12185884" cy="6857990"/>
          </a:xfrm>
          <a:prstGeom prst="rect">
            <a:avLst/>
          </a:prstGeom>
        </p:spPr>
      </p:pic>
      <p:sp>
        <p:nvSpPr>
          <p:cNvPr id="2" name="Title 1">
            <a:extLst>
              <a:ext uri="{FF2B5EF4-FFF2-40B4-BE49-F238E27FC236}">
                <a16:creationId xmlns:a16="http://schemas.microsoft.com/office/drawing/2014/main" id="{14113888-19B6-C00D-A484-BFE9FBA32DE9}"/>
              </a:ext>
            </a:extLst>
          </p:cNvPr>
          <p:cNvSpPr>
            <a:spLocks noGrp="1"/>
          </p:cNvSpPr>
          <p:nvPr>
            <p:ph type="ctrTitle"/>
          </p:nvPr>
        </p:nvSpPr>
        <p:spPr>
          <a:xfrm>
            <a:off x="939546" y="1259204"/>
            <a:ext cx="6909054" cy="4570095"/>
          </a:xfrm>
          <a:ln>
            <a:noFill/>
          </a:ln>
          <a:effectLst>
            <a:glow rad="228600">
              <a:schemeClr val="accent3">
                <a:satMod val="175000"/>
                <a:alpha val="40000"/>
              </a:schemeClr>
            </a:glow>
            <a:outerShdw blurRad="225425" dist="50800" dir="5220000" algn="ctr">
              <a:srgbClr val="000000">
                <a:alpha val="33000"/>
              </a:srgbClr>
            </a:outerShdw>
          </a:effectLst>
        </p:spPr>
        <p:txBody>
          <a:bodyPr anchor="b">
            <a:normAutofit/>
          </a:bodyPr>
          <a:lstStyle/>
          <a:p>
            <a:pPr>
              <a:lnSpc>
                <a:spcPct val="90000"/>
              </a:lnSpc>
            </a:pPr>
            <a:r>
              <a:rPr lang="en-IN" sz="7200" b="1" i="0" spc="0" dirty="0">
                <a:ln w="6600">
                  <a:solidFill>
                    <a:schemeClr val="accent2"/>
                  </a:solidFill>
                  <a:prstDash val="solid"/>
                </a:ln>
                <a:effectLst>
                  <a:glow rad="228600">
                    <a:schemeClr val="accent2">
                      <a:satMod val="175000"/>
                      <a:alpha val="40000"/>
                    </a:schemeClr>
                  </a:glow>
                  <a:outerShdw blurRad="50800" dist="38100" dir="13500000" algn="br" rotWithShape="0">
                    <a:prstClr val="black">
                      <a:alpha val="40000"/>
                    </a:prstClr>
                  </a:outerShdw>
                </a:effectLst>
                <a:latin typeface="zeitung"/>
              </a:rPr>
              <a:t>Customer </a:t>
            </a:r>
            <a:br>
              <a:rPr lang="en-IN" sz="7200" b="1" i="0" spc="0" dirty="0">
                <a:ln w="6600">
                  <a:solidFill>
                    <a:schemeClr val="accent2"/>
                  </a:solidFill>
                  <a:prstDash val="solid"/>
                </a:ln>
                <a:effectLst>
                  <a:glow rad="228600">
                    <a:schemeClr val="accent2">
                      <a:satMod val="175000"/>
                      <a:alpha val="40000"/>
                    </a:schemeClr>
                  </a:glow>
                  <a:outerShdw blurRad="50800" dist="38100" dir="13500000" algn="br" rotWithShape="0">
                    <a:prstClr val="black">
                      <a:alpha val="40000"/>
                    </a:prstClr>
                  </a:outerShdw>
                </a:effectLst>
                <a:latin typeface="zeitung"/>
              </a:rPr>
            </a:br>
            <a:r>
              <a:rPr lang="en-IN" sz="7200" b="1" i="0" spc="0" dirty="0">
                <a:ln w="6600">
                  <a:solidFill>
                    <a:schemeClr val="accent2"/>
                  </a:solidFill>
                  <a:prstDash val="solid"/>
                </a:ln>
                <a:effectLst>
                  <a:glow rad="228600">
                    <a:schemeClr val="accent2">
                      <a:satMod val="175000"/>
                      <a:alpha val="40000"/>
                    </a:schemeClr>
                  </a:glow>
                  <a:outerShdw blurRad="50800" dist="38100" dir="13500000" algn="br" rotWithShape="0">
                    <a:prstClr val="black">
                      <a:alpha val="40000"/>
                    </a:prstClr>
                  </a:outerShdw>
                </a:effectLst>
                <a:latin typeface="zeitung"/>
              </a:rPr>
              <a:t>Personality </a:t>
            </a:r>
            <a:br>
              <a:rPr lang="en-IN" sz="7200" b="1" i="0" spc="0" dirty="0">
                <a:ln w="6600">
                  <a:solidFill>
                    <a:schemeClr val="accent2"/>
                  </a:solidFill>
                  <a:prstDash val="solid"/>
                </a:ln>
                <a:effectLst>
                  <a:glow rad="228600">
                    <a:schemeClr val="accent2">
                      <a:satMod val="175000"/>
                      <a:alpha val="40000"/>
                    </a:schemeClr>
                  </a:glow>
                  <a:outerShdw blurRad="50800" dist="38100" dir="13500000" algn="br" rotWithShape="0">
                    <a:prstClr val="black">
                      <a:alpha val="40000"/>
                    </a:prstClr>
                  </a:outerShdw>
                </a:effectLst>
                <a:latin typeface="zeitung"/>
              </a:rPr>
            </a:br>
            <a:r>
              <a:rPr lang="en-IN" sz="7200" b="1" i="0" spc="0" dirty="0">
                <a:ln w="6600">
                  <a:solidFill>
                    <a:schemeClr val="accent2"/>
                  </a:solidFill>
                  <a:prstDash val="solid"/>
                </a:ln>
                <a:effectLst>
                  <a:glow rad="228600">
                    <a:schemeClr val="accent2">
                      <a:satMod val="175000"/>
                      <a:alpha val="40000"/>
                    </a:schemeClr>
                  </a:glow>
                  <a:outerShdw blurRad="50800" dist="38100" dir="13500000" algn="br" rotWithShape="0">
                    <a:prstClr val="black">
                      <a:alpha val="40000"/>
                    </a:prstClr>
                  </a:outerShdw>
                </a:effectLst>
                <a:latin typeface="zeitung"/>
              </a:rPr>
              <a:t>Analysis</a:t>
            </a:r>
            <a:br>
              <a:rPr lang="en-IN" sz="7200" b="1" i="0" spc="0" dirty="0">
                <a:ln w="6600">
                  <a:solidFill>
                    <a:schemeClr val="accent2"/>
                  </a:solidFill>
                  <a:prstDash val="solid"/>
                </a:ln>
                <a:effectLst>
                  <a:glow rad="228600">
                    <a:schemeClr val="accent2">
                      <a:satMod val="175000"/>
                      <a:alpha val="40000"/>
                    </a:schemeClr>
                  </a:glow>
                  <a:outerShdw blurRad="50800" dist="38100" dir="13500000" algn="br" rotWithShape="0">
                    <a:prstClr val="black">
                      <a:alpha val="40000"/>
                    </a:prstClr>
                  </a:outerShdw>
                </a:effectLst>
                <a:latin typeface="zeitung"/>
              </a:rPr>
            </a:br>
            <a:endParaRPr lang="en-IN" sz="7200" b="1" spc="0" dirty="0">
              <a:ln w="6600">
                <a:solidFill>
                  <a:schemeClr val="accent2"/>
                </a:solidFill>
                <a:prstDash val="solid"/>
              </a:ln>
              <a:effectLst>
                <a:glow rad="228600">
                  <a:schemeClr val="accent2">
                    <a:satMod val="175000"/>
                    <a:alpha val="40000"/>
                  </a:schemeClr>
                </a:glow>
                <a:outerShdw blurRad="50800" dist="38100" dir="13500000" algn="br" rotWithShape="0">
                  <a:prstClr val="black">
                    <a:alpha val="40000"/>
                  </a:prstClr>
                </a:outerShdw>
              </a:effectLst>
            </a:endParaRPr>
          </a:p>
        </p:txBody>
      </p:sp>
      <p:cxnSp>
        <p:nvCxnSpPr>
          <p:cNvPr id="7" name="Straight Connector 6">
            <a:extLst>
              <a:ext uri="{FF2B5EF4-FFF2-40B4-BE49-F238E27FC236}">
                <a16:creationId xmlns:a16="http://schemas.microsoft.com/office/drawing/2014/main" id="{B9BAC89E-67F6-7B47-4C40-3E09B39226F4}"/>
              </a:ext>
            </a:extLst>
          </p:cNvPr>
          <p:cNvCxnSpPr>
            <a:cxnSpLocks/>
          </p:cNvCxnSpPr>
          <p:nvPr/>
        </p:nvCxnSpPr>
        <p:spPr>
          <a:xfrm>
            <a:off x="962025" y="5019675"/>
            <a:ext cx="790575"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5DAB3B3F-57BF-8B0F-8C42-C3F36CD81DF6}"/>
              </a:ext>
            </a:extLst>
          </p:cNvPr>
          <p:cNvSpPr txBox="1"/>
          <p:nvPr/>
        </p:nvSpPr>
        <p:spPr>
          <a:xfrm>
            <a:off x="837524" y="5164694"/>
            <a:ext cx="6119812" cy="369332"/>
          </a:xfrm>
          <a:prstGeom prst="rect">
            <a:avLst/>
          </a:prstGeom>
          <a:noFill/>
        </p:spPr>
        <p:txBody>
          <a:bodyPr wrap="square">
            <a:spAutoFit/>
          </a:bodyPr>
          <a:lstStyle/>
          <a:p>
            <a:r>
              <a:rPr lang="en-US" b="0" i="0" dirty="0">
                <a:ln>
                  <a:solidFill>
                    <a:srgbClr val="FB992D"/>
                  </a:solidFill>
                </a:ln>
                <a:solidFill>
                  <a:srgbClr val="FB992D"/>
                </a:solidFill>
                <a:effectLst/>
                <a:latin typeface="Söhne"/>
              </a:rPr>
              <a:t>A Path to Effective Marketing</a:t>
            </a:r>
            <a:endParaRPr lang="en-IN" dirty="0">
              <a:ln>
                <a:solidFill>
                  <a:srgbClr val="FB992D"/>
                </a:solidFill>
              </a:ln>
              <a:solidFill>
                <a:srgbClr val="FB992D"/>
              </a:solidFill>
              <a:effectLst/>
            </a:endParaRPr>
          </a:p>
        </p:txBody>
      </p:sp>
    </p:spTree>
    <p:extLst>
      <p:ext uri="{BB962C8B-B14F-4D97-AF65-F5344CB8AC3E}">
        <p14:creationId xmlns:p14="http://schemas.microsoft.com/office/powerpoint/2010/main" val="42227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A2BA6-0012-3259-DE57-80E668EE3F3F}"/>
              </a:ext>
            </a:extLst>
          </p:cNvPr>
          <p:cNvSpPr txBox="1"/>
          <p:nvPr/>
        </p:nvSpPr>
        <p:spPr>
          <a:xfrm>
            <a:off x="6388011" y="4463448"/>
            <a:ext cx="5538081" cy="1770698"/>
          </a:xfrm>
          <a:prstGeom prst="roundRect">
            <a:avLst/>
          </a:prstGeom>
          <a:solidFill>
            <a:srgbClr val="B4C290"/>
          </a:solidFill>
        </p:spPr>
        <p:txBody>
          <a:bodyPr wrap="square">
            <a:spAutoFit/>
          </a:bodyPr>
          <a:lstStyle/>
          <a:p>
            <a:pPr algn="l" fontAlgn="base"/>
            <a:r>
              <a:rPr lang="en-US" sz="1400" b="1" i="0" dirty="0">
                <a:solidFill>
                  <a:schemeClr val="bg1"/>
                </a:solidFill>
                <a:effectLst/>
                <a:latin typeface="inherit"/>
              </a:rPr>
              <a:t>Place</a:t>
            </a:r>
            <a:endParaRPr lang="en-US" sz="1400" b="0" i="0" dirty="0">
              <a:solidFill>
                <a:schemeClr val="bg1"/>
              </a:solidFill>
              <a:effectLst/>
              <a:latin typeface="Inter"/>
            </a:endParaRPr>
          </a:p>
          <a:p>
            <a:pPr algn="l" fontAlgn="base">
              <a:buFont typeface="Arial" panose="020B0604020202020204" pitchFamily="34" charset="0"/>
              <a:buChar char="•"/>
            </a:pPr>
            <a:r>
              <a:rPr lang="en-US" sz="1400" b="0" i="0" dirty="0" err="1">
                <a:solidFill>
                  <a:schemeClr val="bg1"/>
                </a:solidFill>
                <a:effectLst/>
                <a:latin typeface="inherit"/>
              </a:rPr>
              <a:t>NumWebPurchases</a:t>
            </a:r>
            <a:r>
              <a:rPr lang="en-US" sz="1400" b="0" i="0" dirty="0">
                <a:solidFill>
                  <a:schemeClr val="bg1"/>
                </a:solidFill>
                <a:effectLst/>
                <a:latin typeface="inherit"/>
              </a:rPr>
              <a:t>: Number of purchases made through the company’s website</a:t>
            </a:r>
          </a:p>
          <a:p>
            <a:pPr algn="l" fontAlgn="base">
              <a:buFont typeface="Arial" panose="020B0604020202020204" pitchFamily="34" charset="0"/>
              <a:buChar char="•"/>
            </a:pPr>
            <a:r>
              <a:rPr lang="en-US" sz="1400" b="0" i="0" dirty="0" err="1">
                <a:solidFill>
                  <a:schemeClr val="bg1"/>
                </a:solidFill>
                <a:effectLst/>
                <a:latin typeface="inherit"/>
              </a:rPr>
              <a:t>NumCatalogPurchases</a:t>
            </a:r>
            <a:r>
              <a:rPr lang="en-US" sz="1400" b="0" i="0" dirty="0">
                <a:solidFill>
                  <a:schemeClr val="bg1"/>
                </a:solidFill>
                <a:effectLst/>
                <a:latin typeface="inherit"/>
              </a:rPr>
              <a:t>: Number of purchases made using a catalogue</a:t>
            </a:r>
          </a:p>
          <a:p>
            <a:pPr algn="l" fontAlgn="base">
              <a:buFont typeface="Arial" panose="020B0604020202020204" pitchFamily="34" charset="0"/>
              <a:buChar char="•"/>
            </a:pPr>
            <a:r>
              <a:rPr lang="en-US" sz="1400" b="0" i="0" dirty="0" err="1">
                <a:solidFill>
                  <a:schemeClr val="bg1"/>
                </a:solidFill>
                <a:effectLst/>
                <a:latin typeface="inherit"/>
              </a:rPr>
              <a:t>NumStorePurchases</a:t>
            </a:r>
            <a:r>
              <a:rPr lang="en-US" sz="1400" b="0" i="0" dirty="0">
                <a:solidFill>
                  <a:schemeClr val="bg1"/>
                </a:solidFill>
                <a:effectLst/>
                <a:latin typeface="inherit"/>
              </a:rPr>
              <a:t>: Number of purchases made directly in stores</a:t>
            </a:r>
          </a:p>
          <a:p>
            <a:pPr algn="l" fontAlgn="base">
              <a:buFont typeface="Arial" panose="020B0604020202020204" pitchFamily="34" charset="0"/>
              <a:buChar char="•"/>
            </a:pPr>
            <a:r>
              <a:rPr lang="en-US" sz="1400" b="0" i="0" dirty="0" err="1">
                <a:solidFill>
                  <a:schemeClr val="bg1"/>
                </a:solidFill>
                <a:effectLst/>
                <a:latin typeface="inherit"/>
              </a:rPr>
              <a:t>NumWebVisitsMonth</a:t>
            </a:r>
            <a:r>
              <a:rPr lang="en-US" sz="1400" b="0" i="0" dirty="0">
                <a:solidFill>
                  <a:schemeClr val="bg1"/>
                </a:solidFill>
                <a:effectLst/>
                <a:latin typeface="inherit"/>
              </a:rPr>
              <a:t>: Number of visits to company’s website in the last month</a:t>
            </a:r>
          </a:p>
        </p:txBody>
      </p:sp>
      <p:sp>
        <p:nvSpPr>
          <p:cNvPr id="5" name="TextBox 4">
            <a:extLst>
              <a:ext uri="{FF2B5EF4-FFF2-40B4-BE49-F238E27FC236}">
                <a16:creationId xmlns:a16="http://schemas.microsoft.com/office/drawing/2014/main" id="{359BDF90-59C6-FA0D-87D2-FD9CACD5EBDD}"/>
              </a:ext>
            </a:extLst>
          </p:cNvPr>
          <p:cNvSpPr txBox="1"/>
          <p:nvPr/>
        </p:nvSpPr>
        <p:spPr>
          <a:xfrm>
            <a:off x="5174886" y="197346"/>
            <a:ext cx="2091021" cy="461665"/>
          </a:xfrm>
          <a:prstGeom prst="rect">
            <a:avLst/>
          </a:prstGeom>
          <a:noFill/>
        </p:spPr>
        <p:txBody>
          <a:bodyPr wrap="square">
            <a:spAutoFit/>
          </a:bodyPr>
          <a:lstStyle/>
          <a:p>
            <a:pPr algn="l" fontAlgn="base"/>
            <a:r>
              <a:rPr lang="en-US" sz="2400" b="1" i="0" dirty="0">
                <a:solidFill>
                  <a:srgbClr val="E3620B"/>
                </a:solidFill>
                <a:effectLst/>
                <a:latin typeface="inherit"/>
              </a:rPr>
              <a:t>Attributes</a:t>
            </a:r>
            <a:endParaRPr lang="en-US" b="0" i="0" dirty="0">
              <a:solidFill>
                <a:srgbClr val="E3620B"/>
              </a:solidFill>
              <a:effectLst/>
              <a:latin typeface="Inter"/>
            </a:endParaRPr>
          </a:p>
        </p:txBody>
      </p:sp>
      <p:sp>
        <p:nvSpPr>
          <p:cNvPr id="7" name="TextBox 6">
            <a:extLst>
              <a:ext uri="{FF2B5EF4-FFF2-40B4-BE49-F238E27FC236}">
                <a16:creationId xmlns:a16="http://schemas.microsoft.com/office/drawing/2014/main" id="{639B00DA-41D7-8F8A-1ADB-CAE8AC34456F}"/>
              </a:ext>
            </a:extLst>
          </p:cNvPr>
          <p:cNvSpPr txBox="1"/>
          <p:nvPr/>
        </p:nvSpPr>
        <p:spPr>
          <a:xfrm>
            <a:off x="432054" y="906892"/>
            <a:ext cx="5663946" cy="3200876"/>
          </a:xfrm>
          <a:prstGeom prst="flowChartAlternateProcess">
            <a:avLst/>
          </a:prstGeom>
          <a:solidFill>
            <a:schemeClr val="accent1">
              <a:lumMod val="75000"/>
            </a:schemeClr>
          </a:solidFill>
        </p:spPr>
        <p:txBody>
          <a:bodyPr wrap="square">
            <a:spAutoFit/>
          </a:bodyPr>
          <a:lstStyle/>
          <a:p>
            <a:pPr algn="l" fontAlgn="base"/>
            <a:r>
              <a:rPr lang="en-US" sz="1400" b="1" i="0" dirty="0">
                <a:solidFill>
                  <a:schemeClr val="bg1"/>
                </a:solidFill>
                <a:effectLst/>
                <a:latin typeface="inherit"/>
              </a:rPr>
              <a:t>Customers</a:t>
            </a:r>
            <a:endParaRPr lang="en-US" sz="1400" b="0" i="0" dirty="0">
              <a:solidFill>
                <a:schemeClr val="bg1"/>
              </a:solidFill>
              <a:effectLst/>
              <a:latin typeface="Inter"/>
            </a:endParaRPr>
          </a:p>
          <a:p>
            <a:pPr algn="l" fontAlgn="base">
              <a:buFont typeface="Arial" panose="020B0604020202020204" pitchFamily="34" charset="0"/>
              <a:buChar char="•"/>
            </a:pPr>
            <a:r>
              <a:rPr lang="en-US" sz="1400" b="0" i="0" dirty="0">
                <a:solidFill>
                  <a:schemeClr val="bg1"/>
                </a:solidFill>
                <a:effectLst/>
                <a:latin typeface="inherit"/>
              </a:rPr>
              <a:t>ID: Customer's unique identifier</a:t>
            </a:r>
          </a:p>
          <a:p>
            <a:pPr algn="l" fontAlgn="base">
              <a:buFont typeface="Arial" panose="020B0604020202020204" pitchFamily="34" charset="0"/>
              <a:buChar char="•"/>
            </a:pPr>
            <a:r>
              <a:rPr lang="en-US" sz="1400" b="0" i="0" dirty="0" err="1">
                <a:solidFill>
                  <a:schemeClr val="bg1"/>
                </a:solidFill>
                <a:effectLst/>
                <a:latin typeface="inherit"/>
              </a:rPr>
              <a:t>Year_Birth</a:t>
            </a:r>
            <a:r>
              <a:rPr lang="en-US" sz="1400" b="0" i="0" dirty="0">
                <a:solidFill>
                  <a:schemeClr val="bg1"/>
                </a:solidFill>
                <a:effectLst/>
                <a:latin typeface="inherit"/>
              </a:rPr>
              <a:t>: Customer's birth year</a:t>
            </a:r>
          </a:p>
          <a:p>
            <a:pPr algn="l" fontAlgn="base">
              <a:buFont typeface="Arial" panose="020B0604020202020204" pitchFamily="34" charset="0"/>
              <a:buChar char="•"/>
            </a:pPr>
            <a:r>
              <a:rPr lang="en-US" sz="1400" b="0" i="0" dirty="0">
                <a:solidFill>
                  <a:schemeClr val="bg1"/>
                </a:solidFill>
                <a:effectLst/>
                <a:latin typeface="inherit"/>
              </a:rPr>
              <a:t>Education: Customer's education level</a:t>
            </a:r>
          </a:p>
          <a:p>
            <a:pPr algn="l" fontAlgn="base">
              <a:buFont typeface="Arial" panose="020B0604020202020204" pitchFamily="34" charset="0"/>
              <a:buChar char="•"/>
            </a:pPr>
            <a:r>
              <a:rPr lang="en-US" sz="1400" b="0" i="0" dirty="0" err="1">
                <a:solidFill>
                  <a:schemeClr val="bg1"/>
                </a:solidFill>
                <a:effectLst/>
                <a:latin typeface="inherit"/>
              </a:rPr>
              <a:t>Marital_Status</a:t>
            </a:r>
            <a:r>
              <a:rPr lang="en-US" sz="1400" b="0" i="0" dirty="0">
                <a:solidFill>
                  <a:schemeClr val="bg1"/>
                </a:solidFill>
                <a:effectLst/>
                <a:latin typeface="inherit"/>
              </a:rPr>
              <a:t>: Customer's marital status</a:t>
            </a:r>
          </a:p>
          <a:p>
            <a:pPr algn="l" fontAlgn="base">
              <a:buFont typeface="Arial" panose="020B0604020202020204" pitchFamily="34" charset="0"/>
              <a:buChar char="•"/>
            </a:pPr>
            <a:r>
              <a:rPr lang="en-US" sz="1400" b="0" i="0" dirty="0">
                <a:solidFill>
                  <a:schemeClr val="bg1"/>
                </a:solidFill>
                <a:effectLst/>
                <a:latin typeface="inherit"/>
              </a:rPr>
              <a:t>Income: Customer's yearly household income</a:t>
            </a:r>
          </a:p>
          <a:p>
            <a:pPr algn="l" fontAlgn="base">
              <a:buFont typeface="Arial" panose="020B0604020202020204" pitchFamily="34" charset="0"/>
              <a:buChar char="•"/>
            </a:pPr>
            <a:r>
              <a:rPr lang="en-US" sz="1400" b="0" i="0" dirty="0" err="1">
                <a:solidFill>
                  <a:schemeClr val="bg1"/>
                </a:solidFill>
                <a:effectLst/>
                <a:latin typeface="inherit"/>
              </a:rPr>
              <a:t>Kidhome</a:t>
            </a:r>
            <a:r>
              <a:rPr lang="en-US" sz="1400" b="0" i="0" dirty="0">
                <a:solidFill>
                  <a:schemeClr val="bg1"/>
                </a:solidFill>
                <a:effectLst/>
                <a:latin typeface="inherit"/>
              </a:rPr>
              <a:t>: Number of children in customer's household</a:t>
            </a:r>
          </a:p>
          <a:p>
            <a:pPr algn="l" fontAlgn="base">
              <a:buFont typeface="Arial" panose="020B0604020202020204" pitchFamily="34" charset="0"/>
              <a:buChar char="•"/>
            </a:pPr>
            <a:r>
              <a:rPr lang="en-US" sz="1400" b="0" i="0" dirty="0" err="1">
                <a:solidFill>
                  <a:schemeClr val="bg1"/>
                </a:solidFill>
                <a:effectLst/>
                <a:latin typeface="inherit"/>
              </a:rPr>
              <a:t>Teenhome</a:t>
            </a:r>
            <a:r>
              <a:rPr lang="en-US" sz="1400" b="0" i="0" dirty="0">
                <a:solidFill>
                  <a:schemeClr val="bg1"/>
                </a:solidFill>
                <a:effectLst/>
                <a:latin typeface="inherit"/>
              </a:rPr>
              <a:t>: Number of teenagers in customer's household</a:t>
            </a:r>
          </a:p>
          <a:p>
            <a:pPr algn="l" fontAlgn="base">
              <a:buFont typeface="Arial" panose="020B0604020202020204" pitchFamily="34" charset="0"/>
              <a:buChar char="•"/>
            </a:pPr>
            <a:r>
              <a:rPr lang="en-US" sz="1400" b="0" i="0" dirty="0" err="1">
                <a:solidFill>
                  <a:schemeClr val="bg1"/>
                </a:solidFill>
                <a:effectLst/>
                <a:latin typeface="inherit"/>
              </a:rPr>
              <a:t>Dt_Customer</a:t>
            </a:r>
            <a:r>
              <a:rPr lang="en-US" sz="1400" b="0" i="0" dirty="0">
                <a:solidFill>
                  <a:schemeClr val="bg1"/>
                </a:solidFill>
                <a:effectLst/>
                <a:latin typeface="inherit"/>
              </a:rPr>
              <a:t>: Date of customer's enrollment with the company</a:t>
            </a:r>
          </a:p>
          <a:p>
            <a:pPr algn="l" fontAlgn="base">
              <a:buFont typeface="Arial" panose="020B0604020202020204" pitchFamily="34" charset="0"/>
              <a:buChar char="•"/>
            </a:pPr>
            <a:r>
              <a:rPr lang="en-US" sz="1400" b="0" i="0" dirty="0">
                <a:solidFill>
                  <a:schemeClr val="bg1"/>
                </a:solidFill>
                <a:effectLst/>
                <a:latin typeface="inherit"/>
              </a:rPr>
              <a:t>Recency: Number of days since customer's last purchase</a:t>
            </a:r>
          </a:p>
          <a:p>
            <a:pPr algn="l" fontAlgn="base">
              <a:buFont typeface="Arial" panose="020B0604020202020204" pitchFamily="34" charset="0"/>
              <a:buChar char="•"/>
            </a:pPr>
            <a:r>
              <a:rPr lang="en-US" sz="1400" b="0" i="0" dirty="0">
                <a:solidFill>
                  <a:schemeClr val="bg1"/>
                </a:solidFill>
                <a:effectLst/>
                <a:latin typeface="inherit"/>
              </a:rPr>
              <a:t>Complain: 1 if the customer complained in the last 2 years, 0 otherwise</a:t>
            </a:r>
          </a:p>
          <a:p>
            <a:pPr algn="l" fontAlgn="base">
              <a:buFont typeface="Arial" panose="020B0604020202020204" pitchFamily="34" charset="0"/>
              <a:buChar char="•"/>
            </a:pPr>
            <a:endParaRPr lang="en-IN" sz="1400" dirty="0">
              <a:solidFill>
                <a:schemeClr val="bg1"/>
              </a:solidFill>
            </a:endParaRPr>
          </a:p>
        </p:txBody>
      </p:sp>
      <p:sp>
        <p:nvSpPr>
          <p:cNvPr id="9" name="TextBox 8">
            <a:extLst>
              <a:ext uri="{FF2B5EF4-FFF2-40B4-BE49-F238E27FC236}">
                <a16:creationId xmlns:a16="http://schemas.microsoft.com/office/drawing/2014/main" id="{2E219E91-5808-90A8-5BFD-788B78575064}"/>
              </a:ext>
            </a:extLst>
          </p:cNvPr>
          <p:cNvSpPr txBox="1"/>
          <p:nvPr/>
        </p:nvSpPr>
        <p:spPr>
          <a:xfrm>
            <a:off x="432054" y="4463448"/>
            <a:ext cx="5663946" cy="1770698"/>
          </a:xfrm>
          <a:prstGeom prst="roundRect">
            <a:avLst/>
          </a:prstGeom>
          <a:solidFill>
            <a:srgbClr val="B194E0"/>
          </a:solidFill>
        </p:spPr>
        <p:txBody>
          <a:bodyPr wrap="square">
            <a:spAutoFit/>
          </a:bodyPr>
          <a:lstStyle/>
          <a:p>
            <a:pPr algn="l" fontAlgn="base"/>
            <a:r>
              <a:rPr lang="en-US" sz="1400" b="1" i="0" dirty="0">
                <a:solidFill>
                  <a:schemeClr val="bg1"/>
                </a:solidFill>
                <a:effectLst/>
                <a:latin typeface="inherit"/>
              </a:rPr>
              <a:t>Products</a:t>
            </a:r>
            <a:endParaRPr lang="en-US" sz="1400" b="0" i="0" dirty="0">
              <a:solidFill>
                <a:schemeClr val="bg1"/>
              </a:solidFill>
              <a:effectLst/>
              <a:latin typeface="Inter"/>
            </a:endParaRPr>
          </a:p>
          <a:p>
            <a:pPr algn="l" fontAlgn="base">
              <a:buFont typeface="Arial" panose="020B0604020202020204" pitchFamily="34" charset="0"/>
              <a:buChar char="•"/>
            </a:pPr>
            <a:r>
              <a:rPr lang="en-US" sz="1400" b="0" i="0" dirty="0" err="1">
                <a:solidFill>
                  <a:schemeClr val="bg1"/>
                </a:solidFill>
                <a:effectLst/>
                <a:latin typeface="inherit"/>
              </a:rPr>
              <a:t>MntWines</a:t>
            </a:r>
            <a:r>
              <a:rPr lang="en-US" sz="1400" b="0" i="0" dirty="0">
                <a:solidFill>
                  <a:schemeClr val="bg1"/>
                </a:solidFill>
                <a:effectLst/>
                <a:latin typeface="inherit"/>
              </a:rPr>
              <a:t>: Amount spent on wine in last 2 years</a:t>
            </a:r>
          </a:p>
          <a:p>
            <a:pPr algn="l" fontAlgn="base">
              <a:buFont typeface="Arial" panose="020B0604020202020204" pitchFamily="34" charset="0"/>
              <a:buChar char="•"/>
            </a:pPr>
            <a:r>
              <a:rPr lang="en-US" sz="1400" b="0" i="0" dirty="0" err="1">
                <a:solidFill>
                  <a:schemeClr val="bg1"/>
                </a:solidFill>
                <a:effectLst/>
                <a:latin typeface="inherit"/>
              </a:rPr>
              <a:t>MntFruits</a:t>
            </a:r>
            <a:r>
              <a:rPr lang="en-US" sz="1400" b="0" i="0" dirty="0">
                <a:solidFill>
                  <a:schemeClr val="bg1"/>
                </a:solidFill>
                <a:effectLst/>
                <a:latin typeface="inherit"/>
              </a:rPr>
              <a:t>: Amount spent on fruits in last 2 years</a:t>
            </a:r>
          </a:p>
          <a:p>
            <a:pPr algn="l" fontAlgn="base">
              <a:buFont typeface="Arial" panose="020B0604020202020204" pitchFamily="34" charset="0"/>
              <a:buChar char="•"/>
            </a:pPr>
            <a:r>
              <a:rPr lang="en-US" sz="1400" b="0" i="0" dirty="0" err="1">
                <a:solidFill>
                  <a:schemeClr val="bg1"/>
                </a:solidFill>
                <a:effectLst/>
                <a:latin typeface="inherit"/>
              </a:rPr>
              <a:t>MntMeatProducts</a:t>
            </a:r>
            <a:r>
              <a:rPr lang="en-US" sz="1400" b="0" i="0" dirty="0">
                <a:solidFill>
                  <a:schemeClr val="bg1"/>
                </a:solidFill>
                <a:effectLst/>
                <a:latin typeface="inherit"/>
              </a:rPr>
              <a:t>: Amount spent on meat in last 2 years</a:t>
            </a:r>
          </a:p>
          <a:p>
            <a:pPr algn="l" fontAlgn="base">
              <a:buFont typeface="Arial" panose="020B0604020202020204" pitchFamily="34" charset="0"/>
              <a:buChar char="•"/>
            </a:pPr>
            <a:r>
              <a:rPr lang="en-US" sz="1400" b="0" i="0" dirty="0" err="1">
                <a:solidFill>
                  <a:schemeClr val="bg1"/>
                </a:solidFill>
                <a:effectLst/>
                <a:latin typeface="inherit"/>
              </a:rPr>
              <a:t>MntFishProducts</a:t>
            </a:r>
            <a:r>
              <a:rPr lang="en-US" sz="1400" b="0" i="0" dirty="0">
                <a:solidFill>
                  <a:schemeClr val="bg1"/>
                </a:solidFill>
                <a:effectLst/>
                <a:latin typeface="inherit"/>
              </a:rPr>
              <a:t>: Amount spent on fish in last 2 years</a:t>
            </a:r>
          </a:p>
          <a:p>
            <a:pPr algn="l" fontAlgn="base">
              <a:buFont typeface="Arial" panose="020B0604020202020204" pitchFamily="34" charset="0"/>
              <a:buChar char="•"/>
            </a:pPr>
            <a:r>
              <a:rPr lang="en-US" sz="1400" b="0" i="0" dirty="0" err="1">
                <a:solidFill>
                  <a:schemeClr val="bg1"/>
                </a:solidFill>
                <a:effectLst/>
                <a:latin typeface="inherit"/>
              </a:rPr>
              <a:t>MntSweetProducts</a:t>
            </a:r>
            <a:r>
              <a:rPr lang="en-US" sz="1400" b="0" i="0" dirty="0">
                <a:solidFill>
                  <a:schemeClr val="bg1"/>
                </a:solidFill>
                <a:effectLst/>
                <a:latin typeface="inherit"/>
              </a:rPr>
              <a:t>: Amount spent on sweets in last 2 years</a:t>
            </a:r>
          </a:p>
          <a:p>
            <a:pPr algn="l" fontAlgn="base">
              <a:buFont typeface="Arial" panose="020B0604020202020204" pitchFamily="34" charset="0"/>
              <a:buChar char="•"/>
            </a:pPr>
            <a:r>
              <a:rPr lang="en-US" sz="1400" b="0" i="0" dirty="0" err="1">
                <a:solidFill>
                  <a:schemeClr val="bg1"/>
                </a:solidFill>
                <a:effectLst/>
                <a:latin typeface="inherit"/>
              </a:rPr>
              <a:t>MntGoldProds</a:t>
            </a:r>
            <a:r>
              <a:rPr lang="en-US" sz="1400" b="0" i="0" dirty="0">
                <a:solidFill>
                  <a:schemeClr val="bg1"/>
                </a:solidFill>
                <a:effectLst/>
                <a:latin typeface="inherit"/>
              </a:rPr>
              <a:t>: Amount spent on gold in last 2 years</a:t>
            </a:r>
          </a:p>
        </p:txBody>
      </p:sp>
      <p:sp>
        <p:nvSpPr>
          <p:cNvPr id="11" name="TextBox 10">
            <a:extLst>
              <a:ext uri="{FF2B5EF4-FFF2-40B4-BE49-F238E27FC236}">
                <a16:creationId xmlns:a16="http://schemas.microsoft.com/office/drawing/2014/main" id="{E4F1BE75-3942-9DE7-8DB7-D55B5CBCE741}"/>
              </a:ext>
            </a:extLst>
          </p:cNvPr>
          <p:cNvSpPr txBox="1"/>
          <p:nvPr/>
        </p:nvSpPr>
        <p:spPr>
          <a:xfrm>
            <a:off x="6388011" y="906892"/>
            <a:ext cx="5663946" cy="3200876"/>
          </a:xfrm>
          <a:prstGeom prst="roundRect">
            <a:avLst/>
          </a:prstGeom>
          <a:solidFill>
            <a:srgbClr val="E78125"/>
          </a:solidFill>
        </p:spPr>
        <p:txBody>
          <a:bodyPr wrap="square">
            <a:spAutoFit/>
          </a:bodyPr>
          <a:lstStyle/>
          <a:p>
            <a:pPr algn="l" fontAlgn="base"/>
            <a:r>
              <a:rPr lang="en-US" sz="1400" b="1" i="0" dirty="0">
                <a:solidFill>
                  <a:schemeClr val="bg1"/>
                </a:solidFill>
                <a:effectLst/>
                <a:latin typeface="inherit"/>
              </a:rPr>
              <a:t>Promotion</a:t>
            </a:r>
            <a:endParaRPr lang="en-US" sz="1400" b="0" i="0" dirty="0">
              <a:solidFill>
                <a:schemeClr val="bg1"/>
              </a:solidFill>
              <a:effectLst/>
              <a:latin typeface="Inter"/>
            </a:endParaRPr>
          </a:p>
          <a:p>
            <a:pPr algn="l" fontAlgn="base">
              <a:buFont typeface="Arial" panose="020B0604020202020204" pitchFamily="34" charset="0"/>
              <a:buChar char="•"/>
            </a:pPr>
            <a:r>
              <a:rPr lang="en-US" sz="1400" b="0" i="0" dirty="0" err="1">
                <a:solidFill>
                  <a:schemeClr val="bg1"/>
                </a:solidFill>
                <a:effectLst/>
                <a:latin typeface="inherit"/>
              </a:rPr>
              <a:t>NumDealsPurchases</a:t>
            </a:r>
            <a:r>
              <a:rPr lang="en-US" sz="1400" b="0" i="0" dirty="0">
                <a:solidFill>
                  <a:schemeClr val="bg1"/>
                </a:solidFill>
                <a:effectLst/>
                <a:latin typeface="inherit"/>
              </a:rPr>
              <a:t>: Number of purchases made with a discount</a:t>
            </a:r>
          </a:p>
          <a:p>
            <a:pPr algn="l" fontAlgn="base">
              <a:buFont typeface="Arial" panose="020B0604020202020204" pitchFamily="34" charset="0"/>
              <a:buChar char="•"/>
            </a:pPr>
            <a:r>
              <a:rPr lang="en-US" sz="1400" b="0" i="0" dirty="0">
                <a:solidFill>
                  <a:schemeClr val="bg1"/>
                </a:solidFill>
                <a:effectLst/>
                <a:latin typeface="inherit"/>
              </a:rPr>
              <a:t>AcceptedCmp1: 1 if accepted the offer in the 1st campaign, 0 otherwise</a:t>
            </a:r>
          </a:p>
          <a:p>
            <a:pPr algn="l" fontAlgn="base">
              <a:buFont typeface="Arial" panose="020B0604020202020204" pitchFamily="34" charset="0"/>
              <a:buChar char="•"/>
            </a:pPr>
            <a:r>
              <a:rPr lang="en-US" sz="1400" b="0" i="0" dirty="0">
                <a:solidFill>
                  <a:schemeClr val="bg1"/>
                </a:solidFill>
                <a:effectLst/>
                <a:latin typeface="inherit"/>
              </a:rPr>
              <a:t>AcceptedCmp2: 1 if accepted the offer in the 2nd campaign, 0 otherwise</a:t>
            </a:r>
          </a:p>
          <a:p>
            <a:pPr algn="l" fontAlgn="base">
              <a:buFont typeface="Arial" panose="020B0604020202020204" pitchFamily="34" charset="0"/>
              <a:buChar char="•"/>
            </a:pPr>
            <a:r>
              <a:rPr lang="en-US" sz="1400" b="0" i="0" dirty="0">
                <a:solidFill>
                  <a:schemeClr val="bg1"/>
                </a:solidFill>
                <a:effectLst/>
                <a:latin typeface="inherit"/>
              </a:rPr>
              <a:t>AcceptedCmp3: 1 if accepted the offer in the 3rd campaign, 0 otherwise</a:t>
            </a:r>
          </a:p>
          <a:p>
            <a:pPr algn="l" fontAlgn="base">
              <a:buFont typeface="Arial" panose="020B0604020202020204" pitchFamily="34" charset="0"/>
              <a:buChar char="•"/>
            </a:pPr>
            <a:r>
              <a:rPr lang="en-US" sz="1400" b="0" i="0" dirty="0">
                <a:solidFill>
                  <a:schemeClr val="bg1"/>
                </a:solidFill>
                <a:effectLst/>
                <a:latin typeface="inherit"/>
              </a:rPr>
              <a:t>AcceptedCmp4: 1 if accepted the offer in the 4th campaign, 0 otherwise</a:t>
            </a:r>
          </a:p>
          <a:p>
            <a:pPr algn="l" fontAlgn="base">
              <a:buFont typeface="Arial" panose="020B0604020202020204" pitchFamily="34" charset="0"/>
              <a:buChar char="•"/>
            </a:pPr>
            <a:r>
              <a:rPr lang="en-US" sz="1400" b="0" i="0" dirty="0">
                <a:solidFill>
                  <a:schemeClr val="bg1"/>
                </a:solidFill>
                <a:effectLst/>
                <a:latin typeface="inherit"/>
              </a:rPr>
              <a:t>AcceptedCmp5: 1 if accepted the offer in the 5th campaign, 0 otherwise</a:t>
            </a:r>
          </a:p>
          <a:p>
            <a:pPr algn="l" fontAlgn="base">
              <a:buFont typeface="Arial" panose="020B0604020202020204" pitchFamily="34" charset="0"/>
              <a:buChar char="•"/>
            </a:pPr>
            <a:r>
              <a:rPr lang="en-US" sz="1400" b="0" i="0" dirty="0">
                <a:solidFill>
                  <a:schemeClr val="bg1"/>
                </a:solidFill>
                <a:effectLst/>
                <a:latin typeface="inherit"/>
              </a:rPr>
              <a:t>Response: 1 if accepted the offer in the last campaign, 0 otherwise</a:t>
            </a:r>
          </a:p>
        </p:txBody>
      </p:sp>
    </p:spTree>
    <p:extLst>
      <p:ext uri="{BB962C8B-B14F-4D97-AF65-F5344CB8AC3E}">
        <p14:creationId xmlns:p14="http://schemas.microsoft.com/office/powerpoint/2010/main" val="2263177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0F2F7D1-13CD-23FE-8F30-FECA7752A5A3}"/>
              </a:ext>
            </a:extLst>
          </p:cNvPr>
          <p:cNvGraphicFramePr/>
          <p:nvPr>
            <p:extLst>
              <p:ext uri="{D42A27DB-BD31-4B8C-83A1-F6EECF244321}">
                <p14:modId xmlns:p14="http://schemas.microsoft.com/office/powerpoint/2010/main" val="899026887"/>
              </p:ext>
            </p:extLst>
          </p:nvPr>
        </p:nvGraphicFramePr>
        <p:xfrm>
          <a:off x="383060" y="1297460"/>
          <a:ext cx="7169208" cy="4480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220" name="Picture 4" descr="Soylent red data configuration icon - Free soylent red database icons">
            <a:extLst>
              <a:ext uri="{FF2B5EF4-FFF2-40B4-BE49-F238E27FC236}">
                <a16:creationId xmlns:a16="http://schemas.microsoft.com/office/drawing/2014/main" id="{81C41238-9322-6C90-E592-E2BD024AF543}"/>
              </a:ext>
            </a:extLst>
          </p:cNvPr>
          <p:cNvPicPr>
            <a:picLocks noChangeAspect="1" noChangeArrowheads="1"/>
          </p:cNvPicPr>
          <p:nvPr/>
        </p:nvPicPr>
        <p:blipFill>
          <a:blip r:embed="rId7">
            <a:alphaModFix amt="82000"/>
            <a:extLst>
              <a:ext uri="{28A0092B-C50C-407E-A947-70E740481C1C}">
                <a14:useLocalDpi xmlns:a14="http://schemas.microsoft.com/office/drawing/2010/main" val="0"/>
              </a:ext>
            </a:extLst>
          </a:blip>
          <a:srcRect/>
          <a:stretch>
            <a:fillRect/>
          </a:stretch>
        </p:blipFill>
        <p:spPr bwMode="auto">
          <a:xfrm>
            <a:off x="8459617" y="2017949"/>
            <a:ext cx="2822102" cy="28221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4A57CF0-0028-1CAF-94BC-76F826EB6D14}"/>
              </a:ext>
            </a:extLst>
          </p:cNvPr>
          <p:cNvSpPr txBox="1"/>
          <p:nvPr/>
        </p:nvSpPr>
        <p:spPr>
          <a:xfrm>
            <a:off x="8259462" y="5048420"/>
            <a:ext cx="3549478" cy="584775"/>
          </a:xfrm>
          <a:prstGeom prst="rect">
            <a:avLst/>
          </a:prstGeom>
          <a:noFill/>
        </p:spPr>
        <p:txBody>
          <a:bodyPr wrap="square">
            <a:spAutoFit/>
          </a:bodyPr>
          <a:lstStyle/>
          <a:p>
            <a:r>
              <a:rPr lang="en-IN" sz="3200" b="1" i="0" dirty="0">
                <a:solidFill>
                  <a:srgbClr val="00B0F0"/>
                </a:solidFill>
                <a:effectLst/>
                <a:latin typeface="Söhne"/>
              </a:rPr>
              <a:t>Data preparation</a:t>
            </a:r>
            <a:endParaRPr lang="en-IN" sz="3200" b="1" dirty="0">
              <a:solidFill>
                <a:srgbClr val="00B0F0"/>
              </a:solidFill>
            </a:endParaRPr>
          </a:p>
        </p:txBody>
      </p:sp>
    </p:spTree>
    <p:extLst>
      <p:ext uri="{BB962C8B-B14F-4D97-AF65-F5344CB8AC3E}">
        <p14:creationId xmlns:p14="http://schemas.microsoft.com/office/powerpoint/2010/main" val="358450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82BCF8-C6C9-74FA-22F8-6DB2BF8E3DCC}"/>
              </a:ext>
            </a:extLst>
          </p:cNvPr>
          <p:cNvSpPr txBox="1"/>
          <p:nvPr/>
        </p:nvSpPr>
        <p:spPr>
          <a:xfrm>
            <a:off x="5050489" y="246774"/>
            <a:ext cx="2091021" cy="646331"/>
          </a:xfrm>
          <a:prstGeom prst="rect">
            <a:avLst/>
          </a:prstGeom>
          <a:noFill/>
        </p:spPr>
        <p:txBody>
          <a:bodyPr wrap="square">
            <a:spAutoFit/>
          </a:bodyPr>
          <a:lstStyle/>
          <a:p>
            <a:pPr algn="l" fontAlgn="base"/>
            <a:r>
              <a:rPr lang="en-US" sz="3600" b="1" i="0" dirty="0">
                <a:solidFill>
                  <a:srgbClr val="E3620B"/>
                </a:solidFill>
                <a:effectLst/>
                <a:latin typeface="inherit"/>
              </a:rPr>
              <a:t>Modeling</a:t>
            </a:r>
            <a:endParaRPr lang="en-US" sz="2800" b="0" i="0" dirty="0">
              <a:solidFill>
                <a:srgbClr val="E3620B"/>
              </a:solidFill>
              <a:effectLst/>
              <a:latin typeface="Inter"/>
            </a:endParaRPr>
          </a:p>
        </p:txBody>
      </p:sp>
      <p:pic>
        <p:nvPicPr>
          <p:cNvPr id="12290" name="Picture 2" descr="Machine Learning Model Icon, HD Png Download , Transparent Png Image -  PNGitem">
            <a:extLst>
              <a:ext uri="{FF2B5EF4-FFF2-40B4-BE49-F238E27FC236}">
                <a16:creationId xmlns:a16="http://schemas.microsoft.com/office/drawing/2014/main" id="{55B9BB00-6CAB-9BB0-5A04-0F169B7B7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375" y="2304536"/>
            <a:ext cx="2480144" cy="268796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A4D94AA4-485F-4067-B03B-8EFBCC07FCB5}"/>
              </a:ext>
            </a:extLst>
          </p:cNvPr>
          <p:cNvCxnSpPr>
            <a:cxnSpLocks/>
          </p:cNvCxnSpPr>
          <p:nvPr/>
        </p:nvCxnSpPr>
        <p:spPr>
          <a:xfrm flipV="1">
            <a:off x="3624773" y="2304536"/>
            <a:ext cx="804672" cy="90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C3589B0-3218-89BF-098D-2B9DE03F9399}"/>
              </a:ext>
            </a:extLst>
          </p:cNvPr>
          <p:cNvCxnSpPr>
            <a:cxnSpLocks/>
          </p:cNvCxnSpPr>
          <p:nvPr/>
        </p:nvCxnSpPr>
        <p:spPr>
          <a:xfrm>
            <a:off x="3595817" y="4070852"/>
            <a:ext cx="944880" cy="798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7860790-3F2B-0968-F079-665A32A54C5E}"/>
              </a:ext>
            </a:extLst>
          </p:cNvPr>
          <p:cNvCxnSpPr>
            <a:cxnSpLocks/>
          </p:cNvCxnSpPr>
          <p:nvPr/>
        </p:nvCxnSpPr>
        <p:spPr>
          <a:xfrm flipV="1">
            <a:off x="4429445" y="2304535"/>
            <a:ext cx="101988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C12390-1467-7DAA-1231-016622B1F211}"/>
              </a:ext>
            </a:extLst>
          </p:cNvPr>
          <p:cNvCxnSpPr>
            <a:cxnSpLocks/>
          </p:cNvCxnSpPr>
          <p:nvPr/>
        </p:nvCxnSpPr>
        <p:spPr>
          <a:xfrm>
            <a:off x="4540697" y="4869428"/>
            <a:ext cx="104455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F76B5A-3A13-A37E-BACA-9392FC671A54}"/>
              </a:ext>
            </a:extLst>
          </p:cNvPr>
          <p:cNvSpPr txBox="1"/>
          <p:nvPr/>
        </p:nvSpPr>
        <p:spPr>
          <a:xfrm>
            <a:off x="6858302" y="921092"/>
            <a:ext cx="4843547" cy="2587943"/>
          </a:xfrm>
          <a:prstGeom prst="roundRect">
            <a:avLst/>
          </a:prstGeom>
          <a:solidFill>
            <a:srgbClr val="E78125"/>
          </a:solidFill>
        </p:spPr>
        <p:txBody>
          <a:bodyPr wrap="square">
            <a:spAutoFit/>
          </a:bodyPr>
          <a:lstStyle/>
          <a:p>
            <a:r>
              <a:rPr lang="en-US" sz="2000" b="1" i="0" dirty="0">
                <a:solidFill>
                  <a:schemeClr val="bg1"/>
                </a:solidFill>
                <a:effectLst/>
                <a:latin typeface="Inter"/>
              </a:rPr>
              <a:t>Principal component analysis (PCA)</a:t>
            </a:r>
            <a:endParaRPr lang="en-US" b="1" i="0" dirty="0">
              <a:solidFill>
                <a:schemeClr val="bg1"/>
              </a:solidFill>
              <a:effectLst/>
              <a:latin typeface="Inter"/>
            </a:endParaRPr>
          </a:p>
          <a:p>
            <a:pPr marL="285750" indent="-285750">
              <a:buFont typeface="Wingdings" panose="05000000000000000000" pitchFamily="2" charset="2"/>
              <a:buChar char="§"/>
            </a:pPr>
            <a:r>
              <a:rPr lang="en-US" i="0" dirty="0">
                <a:solidFill>
                  <a:schemeClr val="bg1"/>
                </a:solidFill>
                <a:effectLst/>
                <a:latin typeface="Inter"/>
              </a:rPr>
              <a:t>Dimensionality Reduction</a:t>
            </a:r>
          </a:p>
          <a:p>
            <a:pPr marL="285750" indent="-285750">
              <a:buFont typeface="Wingdings" panose="05000000000000000000" pitchFamily="2" charset="2"/>
              <a:buChar char="§"/>
            </a:pPr>
            <a:r>
              <a:rPr lang="en-IN" i="0" dirty="0">
                <a:solidFill>
                  <a:schemeClr val="bg1"/>
                </a:solidFill>
                <a:effectLst/>
                <a:latin typeface="Söhne"/>
              </a:rPr>
              <a:t>Noise Reduction</a:t>
            </a:r>
            <a:endParaRPr lang="en-US" dirty="0">
              <a:solidFill>
                <a:schemeClr val="bg1"/>
              </a:solidFill>
              <a:latin typeface="Inter"/>
            </a:endParaRPr>
          </a:p>
          <a:p>
            <a:pPr marL="285750" indent="-285750">
              <a:buFont typeface="Wingdings" panose="05000000000000000000" pitchFamily="2" charset="2"/>
              <a:buChar char="§"/>
            </a:pPr>
            <a:r>
              <a:rPr lang="en-IN" i="0" dirty="0">
                <a:solidFill>
                  <a:schemeClr val="bg1"/>
                </a:solidFill>
                <a:effectLst/>
                <a:latin typeface="Söhne"/>
              </a:rPr>
              <a:t>Collinearity Mitigation</a:t>
            </a:r>
            <a:endParaRPr lang="en-US" i="0" dirty="0">
              <a:solidFill>
                <a:schemeClr val="bg1"/>
              </a:solidFill>
              <a:effectLst/>
              <a:latin typeface="Inter"/>
            </a:endParaRPr>
          </a:p>
          <a:p>
            <a:pPr marL="285750" indent="-285750">
              <a:buFont typeface="Wingdings" panose="05000000000000000000" pitchFamily="2" charset="2"/>
              <a:buChar char="§"/>
            </a:pPr>
            <a:r>
              <a:rPr lang="en-IN" i="0" dirty="0">
                <a:solidFill>
                  <a:schemeClr val="bg1"/>
                </a:solidFill>
                <a:effectLst/>
                <a:latin typeface="Söhne"/>
              </a:rPr>
              <a:t>Feature Selection</a:t>
            </a:r>
            <a:endParaRPr lang="en-US" dirty="0">
              <a:solidFill>
                <a:schemeClr val="bg1"/>
              </a:solidFill>
              <a:latin typeface="Inter"/>
            </a:endParaRPr>
          </a:p>
          <a:p>
            <a:pPr marL="285750" indent="-285750">
              <a:buFont typeface="Wingdings" panose="05000000000000000000" pitchFamily="2" charset="2"/>
              <a:buChar char="§"/>
            </a:pPr>
            <a:r>
              <a:rPr lang="en-IN" i="0" dirty="0">
                <a:solidFill>
                  <a:schemeClr val="bg1"/>
                </a:solidFill>
                <a:effectLst/>
                <a:latin typeface="Söhne"/>
              </a:rPr>
              <a:t>Data Compression</a:t>
            </a:r>
            <a:endParaRPr lang="en-US" i="0" dirty="0">
              <a:solidFill>
                <a:schemeClr val="bg1"/>
              </a:solidFill>
              <a:effectLst/>
              <a:latin typeface="Inter"/>
            </a:endParaRPr>
          </a:p>
          <a:p>
            <a:pPr marL="285750" indent="-285750">
              <a:buFont typeface="Wingdings" panose="05000000000000000000" pitchFamily="2" charset="2"/>
              <a:buChar char="§"/>
            </a:pPr>
            <a:r>
              <a:rPr lang="en-US" dirty="0">
                <a:solidFill>
                  <a:schemeClr val="bg1"/>
                </a:solidFill>
                <a:latin typeface="Inter"/>
              </a:rPr>
              <a:t>Reduce </a:t>
            </a:r>
            <a:r>
              <a:rPr lang="en-IN" i="0" dirty="0">
                <a:solidFill>
                  <a:schemeClr val="bg1"/>
                </a:solidFill>
                <a:effectLst/>
                <a:latin typeface="Söhne"/>
              </a:rPr>
              <a:t>Redundancy</a:t>
            </a:r>
            <a:endParaRPr lang="en-US" i="0" dirty="0">
              <a:solidFill>
                <a:schemeClr val="bg1"/>
              </a:solidFill>
              <a:effectLst/>
              <a:latin typeface="Inter"/>
            </a:endParaRPr>
          </a:p>
          <a:p>
            <a:pPr marL="285750" indent="-285750">
              <a:buFont typeface="Wingdings" panose="05000000000000000000" pitchFamily="2" charset="2"/>
              <a:buChar char="§"/>
            </a:pPr>
            <a:r>
              <a:rPr lang="en-IN" i="0" dirty="0">
                <a:solidFill>
                  <a:schemeClr val="bg1"/>
                </a:solidFill>
                <a:effectLst/>
                <a:latin typeface="Söhne"/>
              </a:rPr>
              <a:t>Preprocessing for Clustering</a:t>
            </a:r>
            <a:r>
              <a:rPr lang="en-US" i="0" dirty="0">
                <a:solidFill>
                  <a:schemeClr val="bg1"/>
                </a:solidFill>
                <a:effectLst/>
                <a:latin typeface="Inter"/>
              </a:rPr>
              <a:t> </a:t>
            </a:r>
            <a:endParaRPr lang="en-IN" dirty="0">
              <a:solidFill>
                <a:schemeClr val="bg1"/>
              </a:solidFill>
            </a:endParaRPr>
          </a:p>
        </p:txBody>
      </p:sp>
      <p:pic>
        <p:nvPicPr>
          <p:cNvPr id="12292" name="Picture 4" descr="Principal Component Analysis | The Shape of Data">
            <a:extLst>
              <a:ext uri="{FF2B5EF4-FFF2-40B4-BE49-F238E27FC236}">
                <a16:creationId xmlns:a16="http://schemas.microsoft.com/office/drawing/2014/main" id="{8D94422D-DA0C-EC97-48AA-3B34775588B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838417" y="1870164"/>
            <a:ext cx="917006" cy="868743"/>
          </a:xfrm>
          <a:prstGeom prst="roundRect">
            <a:avLst>
              <a:gd name="adj" fmla="val 11111"/>
            </a:avLst>
          </a:prstGeom>
          <a:ln w="635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12294" name="Picture 6" descr="Introduction to K-means Clustering | by Dileka Madushan | Medium">
            <a:extLst>
              <a:ext uri="{FF2B5EF4-FFF2-40B4-BE49-F238E27FC236}">
                <a16:creationId xmlns:a16="http://schemas.microsoft.com/office/drawing/2014/main" id="{F8167987-23D9-BBA2-7185-9FE05D3858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34" b="5834"/>
          <a:stretch/>
        </p:blipFill>
        <p:spPr bwMode="auto">
          <a:xfrm>
            <a:off x="5838417" y="4432535"/>
            <a:ext cx="917006" cy="873786"/>
          </a:xfrm>
          <a:prstGeom prst="roundRect">
            <a:avLst>
              <a:gd name="adj" fmla="val 11111"/>
            </a:avLst>
          </a:prstGeom>
          <a:ln w="3175" cap="rnd">
            <a:solidFill>
              <a:srgbClr val="C8C6BD"/>
            </a:solidFill>
            <a:prstDash val="solid"/>
          </a:ln>
          <a:effectLst>
            <a:outerShdw blurRad="101600" dist="50800" dir="7200000" algn="tl" rotWithShape="0">
              <a:srgbClr val="000000">
                <a:alpha val="45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AED0EB3-B430-300D-7B68-4C1D28EDC71C}"/>
              </a:ext>
            </a:extLst>
          </p:cNvPr>
          <p:cNvSpPr txBox="1"/>
          <p:nvPr/>
        </p:nvSpPr>
        <p:spPr>
          <a:xfrm>
            <a:off x="6973677" y="3897856"/>
            <a:ext cx="4728172" cy="2553891"/>
          </a:xfrm>
          <a:prstGeom prst="roundRect">
            <a:avLst/>
          </a:prstGeom>
          <a:solidFill>
            <a:srgbClr val="B194E0"/>
          </a:solidFill>
        </p:spPr>
        <p:txBody>
          <a:bodyPr wrap="square">
            <a:spAutoFit/>
          </a:bodyPr>
          <a:lstStyle/>
          <a:p>
            <a:r>
              <a:rPr lang="en-US" i="0" dirty="0">
                <a:solidFill>
                  <a:schemeClr val="bg1"/>
                </a:solidFill>
                <a:effectLst/>
                <a:latin typeface="Söhne"/>
              </a:rPr>
              <a:t>Apply the </a:t>
            </a:r>
            <a:r>
              <a:rPr lang="en-US" b="1" i="0" dirty="0">
                <a:solidFill>
                  <a:schemeClr val="bg1"/>
                </a:solidFill>
                <a:effectLst/>
                <a:latin typeface="Söhne"/>
              </a:rPr>
              <a:t>K-means algorithm </a:t>
            </a:r>
            <a:r>
              <a:rPr lang="en-US" i="0" dirty="0">
                <a:solidFill>
                  <a:schemeClr val="bg1"/>
                </a:solidFill>
                <a:effectLst/>
                <a:latin typeface="Söhne"/>
              </a:rPr>
              <a:t>to the scaled dataset, specifying the chosen K value. The algorithm will cluster customers into K different groups based on their feature similarity. Use the cluster analysis results to segment customers into distinct groups. Each group may represent a different customer personality type.</a:t>
            </a:r>
            <a:endParaRPr lang="en-IN" dirty="0">
              <a:solidFill>
                <a:schemeClr val="bg1"/>
              </a:solidFill>
            </a:endParaRPr>
          </a:p>
        </p:txBody>
      </p:sp>
    </p:spTree>
    <p:extLst>
      <p:ext uri="{BB962C8B-B14F-4D97-AF65-F5344CB8AC3E}">
        <p14:creationId xmlns:p14="http://schemas.microsoft.com/office/powerpoint/2010/main" val="2081473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DA61DDBE-E227-93F6-6017-7E435F048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33425"/>
            <a:ext cx="11430000" cy="539115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9;p18">
            <a:extLst>
              <a:ext uri="{FF2B5EF4-FFF2-40B4-BE49-F238E27FC236}">
                <a16:creationId xmlns:a16="http://schemas.microsoft.com/office/drawing/2014/main" id="{86A59539-9C3A-9D07-201E-C3C2ADF747B7}"/>
              </a:ext>
            </a:extLst>
          </p:cNvPr>
          <p:cNvSpPr txBox="1">
            <a:spLocks/>
          </p:cNvSpPr>
          <p:nvPr/>
        </p:nvSpPr>
        <p:spPr>
          <a:xfrm>
            <a:off x="4012297" y="149288"/>
            <a:ext cx="3674699" cy="911416"/>
          </a:xfrm>
          <a:prstGeom prst="rect">
            <a:avLst/>
          </a:prstGeom>
          <a:noFill/>
          <a:ln>
            <a:noFill/>
          </a:ln>
        </p:spPr>
        <p:txBody>
          <a:bodyPr spcFirstLastPara="1" wrap="square" lIns="0" tIns="0" rIns="0" bIns="0" anchor="ctr" anchorCtr="0">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spcBef>
                <a:spcPts val="0"/>
              </a:spcBef>
              <a:buClr>
                <a:srgbClr val="7F7F7F"/>
              </a:buClr>
              <a:buSzPts val="3200"/>
              <a:buFont typeface="Roboto"/>
              <a:buNone/>
            </a:pPr>
            <a:r>
              <a:rPr lang="en-US" sz="4800" b="1" dirty="0">
                <a:solidFill>
                  <a:srgbClr val="E3620B"/>
                </a:solidFill>
              </a:rPr>
              <a:t>Result</a:t>
            </a:r>
            <a:endParaRPr lang="en-IN" sz="4800" b="1" dirty="0">
              <a:solidFill>
                <a:srgbClr val="E3620B"/>
              </a:solidFill>
            </a:endParaRPr>
          </a:p>
        </p:txBody>
      </p:sp>
    </p:spTree>
    <p:extLst>
      <p:ext uri="{BB962C8B-B14F-4D97-AF65-F5344CB8AC3E}">
        <p14:creationId xmlns:p14="http://schemas.microsoft.com/office/powerpoint/2010/main" val="51009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0;p22">
            <a:extLst>
              <a:ext uri="{FF2B5EF4-FFF2-40B4-BE49-F238E27FC236}">
                <a16:creationId xmlns:a16="http://schemas.microsoft.com/office/drawing/2014/main" id="{E96B5C04-77B3-2C16-8A8C-9BE3E6EA7932}"/>
              </a:ext>
            </a:extLst>
          </p:cNvPr>
          <p:cNvSpPr txBox="1">
            <a:spLocks/>
          </p:cNvSpPr>
          <p:nvPr/>
        </p:nvSpPr>
        <p:spPr>
          <a:xfrm>
            <a:off x="4418423" y="405744"/>
            <a:ext cx="3355154" cy="607509"/>
          </a:xfrm>
          <a:prstGeom prst="rect">
            <a:avLst/>
          </a:prstGeom>
          <a:noFill/>
          <a:ln>
            <a:noFill/>
          </a:ln>
        </p:spPr>
        <p:txBody>
          <a:bodyPr spcFirstLastPara="1" wrap="square"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3200"/>
              <a:buFont typeface="Roboto"/>
              <a:buNone/>
            </a:pPr>
            <a:r>
              <a:rPr lang="en" b="1" dirty="0">
                <a:solidFill>
                  <a:srgbClr val="E3620B"/>
                </a:solidFill>
              </a:rPr>
              <a:t>Evaluation</a:t>
            </a:r>
            <a:endParaRPr lang="en-IN" b="1" dirty="0">
              <a:solidFill>
                <a:srgbClr val="E3620B"/>
              </a:solidFill>
            </a:endParaRPr>
          </a:p>
        </p:txBody>
      </p:sp>
      <p:pic>
        <p:nvPicPr>
          <p:cNvPr id="13314" name="Picture 2" descr="Data modeling and evaluation turquoise concept icon. Machine learning  engineer skill abstract idea thin line illustration. Isolated outline  drawing. Editable stroke. 12749868 Vector Art at Vecteezy">
            <a:extLst>
              <a:ext uri="{FF2B5EF4-FFF2-40B4-BE49-F238E27FC236}">
                <a16:creationId xmlns:a16="http://schemas.microsoft.com/office/drawing/2014/main" id="{F4984B84-BB9E-2854-CA80-73090522A0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73" t="9772" r="14831" b="22917"/>
          <a:stretch/>
        </p:blipFill>
        <p:spPr bwMode="auto">
          <a:xfrm>
            <a:off x="951469" y="2148046"/>
            <a:ext cx="2940909" cy="31373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63CDE9-7D97-346F-828B-EF6C83D55639}"/>
              </a:ext>
            </a:extLst>
          </p:cNvPr>
          <p:cNvSpPr txBox="1"/>
          <p:nvPr/>
        </p:nvSpPr>
        <p:spPr>
          <a:xfrm flipH="1">
            <a:off x="6178381" y="1570201"/>
            <a:ext cx="4080669" cy="1940957"/>
          </a:xfrm>
          <a:prstGeom prst="roundRect">
            <a:avLst/>
          </a:prstGeom>
          <a:solidFill>
            <a:srgbClr val="FFC000"/>
          </a:solidFill>
        </p:spPr>
        <p:txBody>
          <a:bodyPr wrap="square">
            <a:spAutoFit/>
          </a:bodyPr>
          <a:lstStyle/>
          <a:p>
            <a:r>
              <a:rPr lang="en-IN" b="1" i="0" dirty="0">
                <a:effectLst/>
                <a:latin typeface="Söhne"/>
              </a:rPr>
              <a:t>Evaluating PCA:</a:t>
            </a:r>
          </a:p>
          <a:p>
            <a:pPr marL="285750" indent="-285750">
              <a:buFont typeface="Wingdings" panose="05000000000000000000" pitchFamily="2" charset="2"/>
              <a:buChar char="Ø"/>
            </a:pPr>
            <a:r>
              <a:rPr lang="en-IN" i="0" dirty="0">
                <a:effectLst/>
                <a:latin typeface="Söhne"/>
              </a:rPr>
              <a:t>Variance Explained</a:t>
            </a:r>
          </a:p>
          <a:p>
            <a:pPr marL="285750" indent="-285750">
              <a:buFont typeface="Wingdings" panose="05000000000000000000" pitchFamily="2" charset="2"/>
              <a:buChar char="Ø"/>
            </a:pPr>
            <a:r>
              <a:rPr lang="en-IN" i="0" dirty="0">
                <a:effectLst/>
                <a:latin typeface="Söhne"/>
              </a:rPr>
              <a:t>Interpretability</a:t>
            </a:r>
            <a:endParaRPr lang="en-IN" dirty="0">
              <a:latin typeface="Söhne"/>
            </a:endParaRPr>
          </a:p>
          <a:p>
            <a:pPr marL="285750" indent="-285750">
              <a:buFont typeface="Wingdings" panose="05000000000000000000" pitchFamily="2" charset="2"/>
              <a:buChar char="Ø"/>
            </a:pPr>
            <a:r>
              <a:rPr lang="en-IN" i="0" dirty="0">
                <a:effectLst/>
                <a:latin typeface="Söhne"/>
              </a:rPr>
              <a:t>Dimension Reduction Performance</a:t>
            </a:r>
          </a:p>
          <a:p>
            <a:pPr marL="285750" indent="-285750">
              <a:buFont typeface="Wingdings" panose="05000000000000000000" pitchFamily="2" charset="2"/>
              <a:buChar char="Ø"/>
            </a:pPr>
            <a:r>
              <a:rPr lang="en-IN" i="0" dirty="0">
                <a:effectLst/>
                <a:latin typeface="Söhne"/>
              </a:rPr>
              <a:t>Visualization</a:t>
            </a:r>
          </a:p>
          <a:p>
            <a:endParaRPr lang="en-IN" dirty="0"/>
          </a:p>
        </p:txBody>
      </p:sp>
      <p:sp>
        <p:nvSpPr>
          <p:cNvPr id="6" name="TextBox 5">
            <a:extLst>
              <a:ext uri="{FF2B5EF4-FFF2-40B4-BE49-F238E27FC236}">
                <a16:creationId xmlns:a16="http://schemas.microsoft.com/office/drawing/2014/main" id="{74ACE455-EC4E-519C-E070-3CD187713FD7}"/>
              </a:ext>
            </a:extLst>
          </p:cNvPr>
          <p:cNvSpPr txBox="1"/>
          <p:nvPr/>
        </p:nvSpPr>
        <p:spPr>
          <a:xfrm>
            <a:off x="6178381" y="4314964"/>
            <a:ext cx="4176583" cy="1940957"/>
          </a:xfrm>
          <a:prstGeom prst="roundRect">
            <a:avLst/>
          </a:prstGeom>
          <a:solidFill>
            <a:schemeClr val="accent1">
              <a:lumMod val="40000"/>
              <a:lumOff val="60000"/>
            </a:schemeClr>
          </a:solidFill>
        </p:spPr>
        <p:txBody>
          <a:bodyPr wrap="square">
            <a:spAutoFit/>
          </a:bodyPr>
          <a:lstStyle/>
          <a:p>
            <a:r>
              <a:rPr lang="en-IN" b="1" i="0" dirty="0">
                <a:effectLst/>
                <a:latin typeface="Söhne"/>
              </a:rPr>
              <a:t>Evaluating K-Means Clustering:</a:t>
            </a:r>
          </a:p>
          <a:p>
            <a:pPr marL="285750" indent="-285750">
              <a:buFont typeface="Wingdings" panose="05000000000000000000" pitchFamily="2" charset="2"/>
              <a:buChar char="Ø"/>
            </a:pPr>
            <a:r>
              <a:rPr lang="en-IN" i="0" dirty="0">
                <a:effectLst/>
                <a:latin typeface="Söhne"/>
              </a:rPr>
              <a:t>Inertia (Within-Cluster Variance)</a:t>
            </a:r>
            <a:endParaRPr lang="en-IN" dirty="0">
              <a:latin typeface="Söhne"/>
            </a:endParaRPr>
          </a:p>
          <a:p>
            <a:pPr marL="285750" indent="-285750">
              <a:buFont typeface="Wingdings" panose="05000000000000000000" pitchFamily="2" charset="2"/>
              <a:buChar char="Ø"/>
            </a:pPr>
            <a:r>
              <a:rPr lang="en-IN" i="0" dirty="0">
                <a:effectLst/>
                <a:latin typeface="Söhne"/>
              </a:rPr>
              <a:t>Silhouette Score</a:t>
            </a:r>
          </a:p>
          <a:p>
            <a:pPr marL="285750" indent="-285750">
              <a:buFont typeface="Wingdings" panose="05000000000000000000" pitchFamily="2" charset="2"/>
              <a:buChar char="Ø"/>
            </a:pPr>
            <a:r>
              <a:rPr lang="en-IN" i="0" dirty="0">
                <a:effectLst/>
                <a:latin typeface="Söhne"/>
              </a:rPr>
              <a:t>Davies-Bouldin Index</a:t>
            </a:r>
            <a:endParaRPr lang="en-IN" dirty="0">
              <a:latin typeface="Söhne"/>
            </a:endParaRPr>
          </a:p>
          <a:p>
            <a:pPr marL="285750" indent="-285750">
              <a:buFont typeface="Wingdings" panose="05000000000000000000" pitchFamily="2" charset="2"/>
              <a:buChar char="Ø"/>
            </a:pPr>
            <a:r>
              <a:rPr lang="en-IN" i="0" dirty="0">
                <a:effectLst/>
                <a:latin typeface="Söhne"/>
              </a:rPr>
              <a:t>Cluster Size and Balance</a:t>
            </a:r>
          </a:p>
          <a:p>
            <a:pPr marL="285750" indent="-285750">
              <a:buFont typeface="Wingdings" panose="05000000000000000000" pitchFamily="2" charset="2"/>
              <a:buChar char="Ø"/>
            </a:pPr>
            <a:r>
              <a:rPr lang="en-IN" i="0" dirty="0">
                <a:effectLst/>
                <a:latin typeface="Söhne"/>
              </a:rPr>
              <a:t>Visual Inspection</a:t>
            </a:r>
            <a:endParaRPr lang="en-IN" dirty="0"/>
          </a:p>
        </p:txBody>
      </p:sp>
      <p:cxnSp>
        <p:nvCxnSpPr>
          <p:cNvPr id="7" name="Straight Connector 6">
            <a:extLst>
              <a:ext uri="{FF2B5EF4-FFF2-40B4-BE49-F238E27FC236}">
                <a16:creationId xmlns:a16="http://schemas.microsoft.com/office/drawing/2014/main" id="{109A8D85-C1AF-DFC8-F39E-11CD62AF125D}"/>
              </a:ext>
            </a:extLst>
          </p:cNvPr>
          <p:cNvCxnSpPr>
            <a:cxnSpLocks/>
          </p:cNvCxnSpPr>
          <p:nvPr/>
        </p:nvCxnSpPr>
        <p:spPr>
          <a:xfrm flipV="1">
            <a:off x="3299254" y="2304536"/>
            <a:ext cx="1130191" cy="99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DF7E923-C166-03F4-64D2-DDF6E7BE87B1}"/>
              </a:ext>
            </a:extLst>
          </p:cNvPr>
          <p:cNvCxnSpPr>
            <a:cxnSpLocks/>
          </p:cNvCxnSpPr>
          <p:nvPr/>
        </p:nvCxnSpPr>
        <p:spPr>
          <a:xfrm>
            <a:off x="3348681" y="3904735"/>
            <a:ext cx="1192016" cy="964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1EBE53-554C-805A-0723-1AFB8345EFEC}"/>
              </a:ext>
            </a:extLst>
          </p:cNvPr>
          <p:cNvCxnSpPr>
            <a:cxnSpLocks/>
          </p:cNvCxnSpPr>
          <p:nvPr/>
        </p:nvCxnSpPr>
        <p:spPr>
          <a:xfrm>
            <a:off x="4429445" y="2304536"/>
            <a:ext cx="1666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435339-F386-CF09-4E4C-C2B774BD4A13}"/>
              </a:ext>
            </a:extLst>
          </p:cNvPr>
          <p:cNvCxnSpPr>
            <a:cxnSpLocks/>
          </p:cNvCxnSpPr>
          <p:nvPr/>
        </p:nvCxnSpPr>
        <p:spPr>
          <a:xfrm>
            <a:off x="4540697" y="4869428"/>
            <a:ext cx="15553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676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70;p22">
            <a:extLst>
              <a:ext uri="{FF2B5EF4-FFF2-40B4-BE49-F238E27FC236}">
                <a16:creationId xmlns:a16="http://schemas.microsoft.com/office/drawing/2014/main" id="{43F0EB17-71FE-572E-A2EB-0E9BFDE669B6}"/>
              </a:ext>
            </a:extLst>
          </p:cNvPr>
          <p:cNvSpPr txBox="1">
            <a:spLocks/>
          </p:cNvSpPr>
          <p:nvPr/>
        </p:nvSpPr>
        <p:spPr>
          <a:xfrm>
            <a:off x="4418423" y="405744"/>
            <a:ext cx="3355154" cy="607509"/>
          </a:xfrm>
          <a:prstGeom prst="rect">
            <a:avLst/>
          </a:prstGeom>
          <a:noFill/>
          <a:ln>
            <a:noFill/>
          </a:ln>
        </p:spPr>
        <p:txBody>
          <a:bodyPr spcFirstLastPara="1" wrap="square" lIns="0" tIns="0" rIns="0" bIns="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7F7F7F"/>
              </a:buClr>
              <a:buSzPts val="3200"/>
              <a:buFont typeface="Roboto"/>
              <a:buNone/>
            </a:pPr>
            <a:r>
              <a:rPr lang="en" b="1" dirty="0">
                <a:solidFill>
                  <a:srgbClr val="E3620B"/>
                </a:solidFill>
              </a:rPr>
              <a:t>Deployment</a:t>
            </a:r>
            <a:endParaRPr lang="en-IN" b="1" dirty="0">
              <a:solidFill>
                <a:srgbClr val="E3620B"/>
              </a:solidFill>
            </a:endParaRPr>
          </a:p>
        </p:txBody>
      </p:sp>
      <p:pic>
        <p:nvPicPr>
          <p:cNvPr id="14338" name="Picture 2" descr="AWS EC2 Security Best Practices. Running a secure EC2 instance is… | by  0xffccdd | Medium">
            <a:extLst>
              <a:ext uri="{FF2B5EF4-FFF2-40B4-BE49-F238E27FC236}">
                <a16:creationId xmlns:a16="http://schemas.microsoft.com/office/drawing/2014/main" id="{D1DA2EBC-AF6A-82F0-1B29-68C9DABF6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055" y="1524000"/>
            <a:ext cx="9555890" cy="477794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092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70;p22">
            <a:extLst>
              <a:ext uri="{FF2B5EF4-FFF2-40B4-BE49-F238E27FC236}">
                <a16:creationId xmlns:a16="http://schemas.microsoft.com/office/drawing/2014/main" id="{C04DB13D-33BF-6F05-B893-87AF5F69C3E5}"/>
              </a:ext>
            </a:extLst>
          </p:cNvPr>
          <p:cNvSpPr txBox="1">
            <a:spLocks/>
          </p:cNvSpPr>
          <p:nvPr/>
        </p:nvSpPr>
        <p:spPr>
          <a:xfrm>
            <a:off x="1071846" y="1059736"/>
            <a:ext cx="10040233" cy="1228130"/>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Aft>
                <a:spcPts val="600"/>
              </a:spcAft>
              <a:buClr>
                <a:srgbClr val="7F7F7F"/>
              </a:buClr>
              <a:buSzPts val="3200"/>
            </a:pPr>
            <a:r>
              <a:rPr lang="en-US" sz="5400" b="1" spc="-120" dirty="0">
                <a:solidFill>
                  <a:srgbClr val="E3620B"/>
                </a:solidFill>
              </a:rPr>
              <a:t>Conclusion</a:t>
            </a:r>
          </a:p>
        </p:txBody>
      </p:sp>
      <p:sp>
        <p:nvSpPr>
          <p:cNvPr id="3" name="TextBox 2">
            <a:extLst>
              <a:ext uri="{FF2B5EF4-FFF2-40B4-BE49-F238E27FC236}">
                <a16:creationId xmlns:a16="http://schemas.microsoft.com/office/drawing/2014/main" id="{59A22E55-E0E7-3D81-6E79-2963C242407C}"/>
              </a:ext>
            </a:extLst>
          </p:cNvPr>
          <p:cNvSpPr txBox="1"/>
          <p:nvPr/>
        </p:nvSpPr>
        <p:spPr>
          <a:xfrm>
            <a:off x="643467" y="3065145"/>
            <a:ext cx="11190186" cy="2903099"/>
          </a:xfrm>
          <a:prstGeom prst="rect">
            <a:avLst/>
          </a:prstGeom>
        </p:spPr>
        <p:txBody>
          <a:bodyPr vert="horz" lIns="91440" tIns="45720" rIns="91440" bIns="45720" rtlCol="0">
            <a:normAutofit/>
          </a:bodyPr>
          <a:lstStyle/>
          <a:p>
            <a:pPr defTabSz="914400">
              <a:lnSpc>
                <a:spcPct val="85000"/>
              </a:lnSpc>
              <a:spcAft>
                <a:spcPts val="600"/>
              </a:spcAft>
            </a:pPr>
            <a:r>
              <a:rPr lang="en-US" dirty="0">
                <a:solidFill>
                  <a:schemeClr val="tx1">
                    <a:lumMod val="85000"/>
                    <a:lumOff val="15000"/>
                  </a:schemeClr>
                </a:solidFill>
              </a:rPr>
              <a:t>I</a:t>
            </a:r>
            <a:r>
              <a:rPr lang="en-US" b="0" i="0" dirty="0">
                <a:solidFill>
                  <a:schemeClr val="tx1">
                    <a:lumMod val="85000"/>
                    <a:lumOff val="15000"/>
                  </a:schemeClr>
                </a:solidFill>
                <a:effectLst/>
              </a:rPr>
              <a:t>n conclusion, our data science project on Customer Personality Analysis and Product Modification is going provided valuable insights and actionable recommendations for our client. Through rigorous data exploration, preprocessing, modeling, and clustering techniques, we are going to achieve the following</a:t>
            </a:r>
          </a:p>
          <a:p>
            <a:pPr defTabSz="914400">
              <a:lnSpc>
                <a:spcPct val="85000"/>
              </a:lnSpc>
              <a:spcAft>
                <a:spcPts val="600"/>
              </a:spcAft>
              <a:buFont typeface="Arial" pitchFamily="34" charset="0"/>
              <a:buChar char=" "/>
            </a:pPr>
            <a:endParaRPr lang="en-US" dirty="0">
              <a:solidFill>
                <a:schemeClr val="tx1">
                  <a:lumMod val="85000"/>
                  <a:lumOff val="15000"/>
                </a:schemeClr>
              </a:solidFill>
            </a:endParaRPr>
          </a:p>
          <a:p>
            <a:pPr marL="285750" indent="-285750" defTabSz="914400">
              <a:lnSpc>
                <a:spcPct val="85000"/>
              </a:lnSpc>
              <a:spcAft>
                <a:spcPts val="600"/>
              </a:spcAft>
              <a:buClr>
                <a:srgbClr val="E3620B"/>
              </a:buClr>
              <a:buFont typeface="Wingdings" panose="05000000000000000000" pitchFamily="2" charset="2"/>
              <a:buChar char="ü"/>
            </a:pPr>
            <a:r>
              <a:rPr lang="en-US" dirty="0">
                <a:solidFill>
                  <a:schemeClr val="tx1">
                    <a:lumMod val="85000"/>
                    <a:lumOff val="15000"/>
                  </a:schemeClr>
                </a:solidFill>
              </a:rPr>
              <a:t>Identified distinct customer segments based on behavior, preferences, and characteristics.</a:t>
            </a:r>
          </a:p>
          <a:p>
            <a:pPr marL="285750" indent="-285750" defTabSz="914400">
              <a:lnSpc>
                <a:spcPct val="85000"/>
              </a:lnSpc>
              <a:spcAft>
                <a:spcPts val="600"/>
              </a:spcAft>
              <a:buClr>
                <a:srgbClr val="E3620B"/>
              </a:buClr>
              <a:buFont typeface="Wingdings" panose="05000000000000000000" pitchFamily="2" charset="2"/>
              <a:buChar char="ü"/>
            </a:pPr>
            <a:r>
              <a:rPr lang="en-US" dirty="0">
                <a:solidFill>
                  <a:schemeClr val="tx1">
                    <a:lumMod val="85000"/>
                    <a:lumOff val="15000"/>
                  </a:schemeClr>
                </a:solidFill>
              </a:rPr>
              <a:t>Tailored product modifications and marketing strategies for each customer segment.</a:t>
            </a:r>
          </a:p>
          <a:p>
            <a:pPr marL="285750" indent="-285750" defTabSz="914400">
              <a:lnSpc>
                <a:spcPct val="85000"/>
              </a:lnSpc>
              <a:spcAft>
                <a:spcPts val="600"/>
              </a:spcAft>
              <a:buClr>
                <a:srgbClr val="E3620B"/>
              </a:buClr>
              <a:buFont typeface="Wingdings" panose="05000000000000000000" pitchFamily="2" charset="2"/>
              <a:buChar char="ü"/>
            </a:pPr>
            <a:r>
              <a:rPr lang="en-US" dirty="0">
                <a:solidFill>
                  <a:schemeClr val="tx1">
                    <a:lumMod val="85000"/>
                    <a:lumOff val="15000"/>
                  </a:schemeClr>
                </a:solidFill>
              </a:rPr>
              <a:t>Implemented A/B testing to validate the effectiveness of our strategies.</a:t>
            </a:r>
          </a:p>
          <a:p>
            <a:pPr marL="285750" indent="-285750" defTabSz="914400">
              <a:lnSpc>
                <a:spcPct val="85000"/>
              </a:lnSpc>
              <a:spcAft>
                <a:spcPts val="600"/>
              </a:spcAft>
              <a:buClr>
                <a:srgbClr val="E3620B"/>
              </a:buClr>
              <a:buFont typeface="Wingdings" panose="05000000000000000000" pitchFamily="2" charset="2"/>
              <a:buChar char="ü"/>
            </a:pPr>
            <a:r>
              <a:rPr lang="en-US" dirty="0">
                <a:solidFill>
                  <a:schemeClr val="tx1">
                    <a:lumMod val="85000"/>
                    <a:lumOff val="15000"/>
                  </a:schemeClr>
                </a:solidFill>
              </a:rPr>
              <a:t>Continuously monitored customer feedback and made iterative improvements.</a:t>
            </a:r>
          </a:p>
        </p:txBody>
      </p:sp>
    </p:spTree>
    <p:extLst>
      <p:ext uri="{BB962C8B-B14F-4D97-AF65-F5344CB8AC3E}">
        <p14:creationId xmlns:p14="http://schemas.microsoft.com/office/powerpoint/2010/main" val="593056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ree Google Thank You Slide &amp; PowerPoint Templates">
            <a:extLst>
              <a:ext uri="{FF2B5EF4-FFF2-40B4-BE49-F238E27FC236}">
                <a16:creationId xmlns:a16="http://schemas.microsoft.com/office/drawing/2014/main" id="{D95BCB81-5ED1-5317-19D0-4FD4D36C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596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Pentagon 13">
            <a:extLst>
              <a:ext uri="{FF2B5EF4-FFF2-40B4-BE49-F238E27FC236}">
                <a16:creationId xmlns:a16="http://schemas.microsoft.com/office/drawing/2014/main" id="{E22BF692-2AC9-78E1-2991-24D29FA543F3}"/>
              </a:ext>
            </a:extLst>
          </p:cNvPr>
          <p:cNvSpPr/>
          <p:nvPr/>
        </p:nvSpPr>
        <p:spPr>
          <a:xfrm>
            <a:off x="0" y="4622113"/>
            <a:ext cx="6227064" cy="2257888"/>
          </a:xfrm>
          <a:custGeom>
            <a:avLst/>
            <a:gdLst>
              <a:gd name="connsiteX0" fmla="*/ 0 w 6191260"/>
              <a:gd name="connsiteY0" fmla="*/ 0 h 2257888"/>
              <a:gd name="connsiteX1" fmla="*/ 5062316 w 6191260"/>
              <a:gd name="connsiteY1" fmla="*/ 0 h 2257888"/>
              <a:gd name="connsiteX2" fmla="*/ 6191260 w 6191260"/>
              <a:gd name="connsiteY2" fmla="*/ 1128944 h 2257888"/>
              <a:gd name="connsiteX3" fmla="*/ 5062316 w 6191260"/>
              <a:gd name="connsiteY3" fmla="*/ 2257888 h 2257888"/>
              <a:gd name="connsiteX4" fmla="*/ 0 w 6191260"/>
              <a:gd name="connsiteY4" fmla="*/ 2257888 h 2257888"/>
              <a:gd name="connsiteX5" fmla="*/ 0 w 6191260"/>
              <a:gd name="connsiteY5" fmla="*/ 0 h 2257888"/>
              <a:gd name="connsiteX0" fmla="*/ 0 w 6227064"/>
              <a:gd name="connsiteY0" fmla="*/ 0 h 2257888"/>
              <a:gd name="connsiteX1" fmla="*/ 5062316 w 6227064"/>
              <a:gd name="connsiteY1" fmla="*/ 0 h 2257888"/>
              <a:gd name="connsiteX2" fmla="*/ 6191260 w 6227064"/>
              <a:gd name="connsiteY2" fmla="*/ 1128944 h 2257888"/>
              <a:gd name="connsiteX3" fmla="*/ 6227064 w 6227064"/>
              <a:gd name="connsiteY3" fmla="*/ 2235887 h 2257888"/>
              <a:gd name="connsiteX4" fmla="*/ 0 w 6227064"/>
              <a:gd name="connsiteY4" fmla="*/ 2257888 h 2257888"/>
              <a:gd name="connsiteX5" fmla="*/ 0 w 6227064"/>
              <a:gd name="connsiteY5" fmla="*/ 0 h 2257888"/>
              <a:gd name="connsiteX0" fmla="*/ 0 w 6227064"/>
              <a:gd name="connsiteY0" fmla="*/ 0 h 2257888"/>
              <a:gd name="connsiteX1" fmla="*/ 5062316 w 6227064"/>
              <a:gd name="connsiteY1" fmla="*/ 0 h 2257888"/>
              <a:gd name="connsiteX2" fmla="*/ 6208776 w 6227064"/>
              <a:gd name="connsiteY2" fmla="*/ 2199311 h 2257888"/>
              <a:gd name="connsiteX3" fmla="*/ 6227064 w 6227064"/>
              <a:gd name="connsiteY3" fmla="*/ 2235887 h 2257888"/>
              <a:gd name="connsiteX4" fmla="*/ 0 w 6227064"/>
              <a:gd name="connsiteY4" fmla="*/ 2257888 h 2257888"/>
              <a:gd name="connsiteX5" fmla="*/ 0 w 6227064"/>
              <a:gd name="connsiteY5" fmla="*/ 0 h 225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7064" h="2257888">
                <a:moveTo>
                  <a:pt x="0" y="0"/>
                </a:moveTo>
                <a:lnTo>
                  <a:pt x="5062316" y="0"/>
                </a:lnTo>
                <a:lnTo>
                  <a:pt x="6208776" y="2199311"/>
                </a:lnTo>
                <a:lnTo>
                  <a:pt x="6227064" y="2235887"/>
                </a:lnTo>
                <a:lnTo>
                  <a:pt x="0" y="2257888"/>
                </a:lnTo>
                <a:lnTo>
                  <a:pt x="0" y="0"/>
                </a:lnTo>
                <a:close/>
              </a:path>
            </a:pathLst>
          </a:custGeom>
          <a:solidFill>
            <a:srgbClr val="B4C2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653C334C-6BF7-2F2A-2DFE-CD663F3A9E87}"/>
              </a:ext>
            </a:extLst>
          </p:cNvPr>
          <p:cNvSpPr txBox="1"/>
          <p:nvPr/>
        </p:nvSpPr>
        <p:spPr>
          <a:xfrm>
            <a:off x="478884" y="5375584"/>
            <a:ext cx="4211252" cy="1182416"/>
          </a:xfrm>
          <a:prstGeom prst="rect">
            <a:avLst/>
          </a:prstGeom>
        </p:spPr>
        <p:txBody>
          <a:bodyPr vert="horz" lIns="91440" tIns="45720" rIns="91440" bIns="45720" rtlCol="0" anchor="b">
            <a:normAutofit/>
          </a:bodyPr>
          <a:lstStyle/>
          <a:p>
            <a:pPr defTabSz="914400">
              <a:lnSpc>
                <a:spcPct val="80000"/>
              </a:lnSpc>
              <a:spcBef>
                <a:spcPct val="0"/>
              </a:spcBef>
              <a:spcAft>
                <a:spcPts val="600"/>
              </a:spcAft>
            </a:pPr>
            <a:r>
              <a:rPr lang="en-US" sz="8000" b="1" kern="1200" baseline="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rPr>
              <a:t>Team - 02</a:t>
            </a: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47B3B279-B32A-F327-BBF3-25E7449B8A2E}"/>
                  </a:ext>
                </a:extLst>
              </p14:cNvPr>
              <p14:cNvContentPartPr/>
              <p14:nvPr/>
            </p14:nvContentPartPr>
            <p14:xfrm>
              <a:off x="6895875" y="3124200"/>
              <a:ext cx="360" cy="360"/>
            </p14:xfrm>
          </p:contentPart>
        </mc:Choice>
        <mc:Fallback xmlns="">
          <p:pic>
            <p:nvPicPr>
              <p:cNvPr id="22" name="Ink 21">
                <a:extLst>
                  <a:ext uri="{FF2B5EF4-FFF2-40B4-BE49-F238E27FC236}">
                    <a16:creationId xmlns:a16="http://schemas.microsoft.com/office/drawing/2014/main" id="{47B3B279-B32A-F327-BBF3-25E7449B8A2E}"/>
                  </a:ext>
                </a:extLst>
              </p:cNvPr>
              <p:cNvPicPr/>
              <p:nvPr/>
            </p:nvPicPr>
            <p:blipFill>
              <a:blip r:embed="rId3"/>
              <a:stretch>
                <a:fillRect/>
              </a:stretch>
            </p:blipFill>
            <p:spPr>
              <a:xfrm>
                <a:off x="6886875" y="3115200"/>
                <a:ext cx="18000" cy="18000"/>
              </a:xfrm>
              <a:prstGeom prst="rect">
                <a:avLst/>
              </a:prstGeom>
            </p:spPr>
          </p:pic>
        </mc:Fallback>
      </mc:AlternateContent>
      <p:sp>
        <p:nvSpPr>
          <p:cNvPr id="27" name="Hexagon 26">
            <a:extLst>
              <a:ext uri="{FF2B5EF4-FFF2-40B4-BE49-F238E27FC236}">
                <a16:creationId xmlns:a16="http://schemas.microsoft.com/office/drawing/2014/main" id="{7C8AADD1-7948-6809-8518-28B5C8425674}"/>
              </a:ext>
            </a:extLst>
          </p:cNvPr>
          <p:cNvSpPr/>
          <p:nvPr/>
        </p:nvSpPr>
        <p:spPr>
          <a:xfrm>
            <a:off x="6629399" y="1511746"/>
            <a:ext cx="2095500" cy="1790700"/>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Hexagon 27">
            <a:extLst>
              <a:ext uri="{FF2B5EF4-FFF2-40B4-BE49-F238E27FC236}">
                <a16:creationId xmlns:a16="http://schemas.microsoft.com/office/drawing/2014/main" id="{B4FA9277-E7C1-6896-20B4-3B7DC223309D}"/>
              </a:ext>
            </a:extLst>
          </p:cNvPr>
          <p:cNvSpPr/>
          <p:nvPr/>
        </p:nvSpPr>
        <p:spPr>
          <a:xfrm>
            <a:off x="9210676" y="543389"/>
            <a:ext cx="2095500" cy="1790700"/>
          </a:xfrm>
          <a:prstGeom prst="hexagon">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Hexagon 28">
            <a:extLst>
              <a:ext uri="{FF2B5EF4-FFF2-40B4-BE49-F238E27FC236}">
                <a16:creationId xmlns:a16="http://schemas.microsoft.com/office/drawing/2014/main" id="{52B32CBC-C6A3-F92A-606A-576EED00D386}"/>
              </a:ext>
            </a:extLst>
          </p:cNvPr>
          <p:cNvSpPr/>
          <p:nvPr/>
        </p:nvSpPr>
        <p:spPr>
          <a:xfrm>
            <a:off x="8991375" y="2919181"/>
            <a:ext cx="2095500" cy="1790700"/>
          </a:xfrm>
          <a:prstGeom prst="hexagon">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Hexagon 29">
            <a:extLst>
              <a:ext uri="{FF2B5EF4-FFF2-40B4-BE49-F238E27FC236}">
                <a16:creationId xmlns:a16="http://schemas.microsoft.com/office/drawing/2014/main" id="{6E643B8E-4394-853C-E177-ACCD1EFE5C38}"/>
              </a:ext>
            </a:extLst>
          </p:cNvPr>
          <p:cNvSpPr/>
          <p:nvPr/>
        </p:nvSpPr>
        <p:spPr>
          <a:xfrm>
            <a:off x="6238652" y="3947881"/>
            <a:ext cx="2095500" cy="1790700"/>
          </a:xfrm>
          <a:prstGeom prst="hexagon">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2" name="Straight Connector 31">
            <a:extLst>
              <a:ext uri="{FF2B5EF4-FFF2-40B4-BE49-F238E27FC236}">
                <a16:creationId xmlns:a16="http://schemas.microsoft.com/office/drawing/2014/main" id="{FA8EE0D8-3B47-836D-AC9F-AF39F6AE5B54}"/>
              </a:ext>
            </a:extLst>
          </p:cNvPr>
          <p:cNvCxnSpPr/>
          <p:nvPr/>
        </p:nvCxnSpPr>
        <p:spPr>
          <a:xfrm flipH="1">
            <a:off x="8124825" y="952500"/>
            <a:ext cx="133350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6307191E-EFD9-2B4D-F52F-A889C2280AE3}"/>
              </a:ext>
            </a:extLst>
          </p:cNvPr>
          <p:cNvCxnSpPr/>
          <p:nvPr/>
        </p:nvCxnSpPr>
        <p:spPr>
          <a:xfrm flipH="1">
            <a:off x="5219700" y="1838325"/>
            <a:ext cx="133350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052B9AAA-210F-2E5D-F532-AF5C7FAE8F18}"/>
              </a:ext>
            </a:extLst>
          </p:cNvPr>
          <p:cNvCxnSpPr/>
          <p:nvPr/>
        </p:nvCxnSpPr>
        <p:spPr>
          <a:xfrm flipH="1">
            <a:off x="4768742" y="4375096"/>
            <a:ext cx="133350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C4D122CD-8E64-C809-1121-9FF7114E779F}"/>
              </a:ext>
            </a:extLst>
          </p:cNvPr>
          <p:cNvCxnSpPr/>
          <p:nvPr/>
        </p:nvCxnSpPr>
        <p:spPr>
          <a:xfrm flipH="1">
            <a:off x="10258426" y="5124450"/>
            <a:ext cx="133350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981C9CD5-98CF-2E62-E2A9-6B3665A67816}"/>
              </a:ext>
            </a:extLst>
          </p:cNvPr>
          <p:cNvCxnSpPr>
            <a:cxnSpLocks/>
          </p:cNvCxnSpPr>
          <p:nvPr/>
        </p:nvCxnSpPr>
        <p:spPr>
          <a:xfrm>
            <a:off x="6551673" y="1838325"/>
            <a:ext cx="254833" cy="22270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D81E4FF2-2C9E-662F-C773-01EA0BA8087D}"/>
              </a:ext>
            </a:extLst>
          </p:cNvPr>
          <p:cNvCxnSpPr>
            <a:cxnSpLocks/>
          </p:cNvCxnSpPr>
          <p:nvPr/>
        </p:nvCxnSpPr>
        <p:spPr>
          <a:xfrm>
            <a:off x="6099121" y="4371975"/>
            <a:ext cx="254833" cy="22270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48F64DA9-1B2D-2269-7D93-196BDF6E764F}"/>
              </a:ext>
            </a:extLst>
          </p:cNvPr>
          <p:cNvCxnSpPr>
            <a:cxnSpLocks/>
          </p:cNvCxnSpPr>
          <p:nvPr/>
        </p:nvCxnSpPr>
        <p:spPr>
          <a:xfrm>
            <a:off x="10003593" y="4709881"/>
            <a:ext cx="254833" cy="414569"/>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47" name="TextBox 46">
            <a:extLst>
              <a:ext uri="{FF2B5EF4-FFF2-40B4-BE49-F238E27FC236}">
                <a16:creationId xmlns:a16="http://schemas.microsoft.com/office/drawing/2014/main" id="{1A3E08E0-18D9-4BD2-188D-70AED241F836}"/>
              </a:ext>
            </a:extLst>
          </p:cNvPr>
          <p:cNvSpPr txBox="1"/>
          <p:nvPr/>
        </p:nvSpPr>
        <p:spPr>
          <a:xfrm>
            <a:off x="7205580" y="340025"/>
            <a:ext cx="2709453" cy="612475"/>
          </a:xfrm>
          <a:prstGeom prst="rect">
            <a:avLst/>
          </a:prstGeom>
          <a:noFill/>
        </p:spPr>
        <p:txBody>
          <a:bodyPr wrap="square">
            <a:spAutoFit/>
          </a:bodyPr>
          <a:lstStyle/>
          <a:p>
            <a:pPr defTabSz="914400">
              <a:lnSpc>
                <a:spcPct val="80000"/>
              </a:lnSpc>
              <a:spcBef>
                <a:spcPct val="0"/>
              </a:spcBef>
              <a:spcAft>
                <a:spcPts val="600"/>
              </a:spcAft>
            </a:pPr>
            <a:r>
              <a:rPr lang="en-US" sz="2000" kern="1200" spc="-120" baseline="0" dirty="0">
                <a:solidFill>
                  <a:srgbClr val="E3620B"/>
                </a:solidFill>
                <a:latin typeface="Times New Roman" panose="02020603050405020304" pitchFamily="18" charset="0"/>
                <a:ea typeface="+mj-ea"/>
                <a:cs typeface="Times New Roman" panose="02020603050405020304" pitchFamily="18" charset="0"/>
              </a:rPr>
              <a:t>Prasad Thamada</a:t>
            </a:r>
          </a:p>
          <a:p>
            <a:pPr defTabSz="914400">
              <a:lnSpc>
                <a:spcPct val="80000"/>
              </a:lnSpc>
              <a:spcBef>
                <a:spcPct val="0"/>
              </a:spcBef>
              <a:spcAft>
                <a:spcPts val="600"/>
              </a:spcAft>
            </a:pPr>
            <a:r>
              <a:rPr lang="en-US" sz="1600" kern="1200" spc="-120" baseline="0" dirty="0">
                <a:solidFill>
                  <a:srgbClr val="E3620B"/>
                </a:solidFill>
                <a:latin typeface="Times New Roman" panose="02020603050405020304" pitchFamily="18" charset="0"/>
                <a:ea typeface="+mj-ea"/>
                <a:cs typeface="Times New Roman" panose="02020603050405020304" pitchFamily="18" charset="0"/>
              </a:rPr>
              <a:t>(Team Lead &amp; Data Analyst)</a:t>
            </a:r>
          </a:p>
        </p:txBody>
      </p:sp>
      <p:sp>
        <p:nvSpPr>
          <p:cNvPr id="48" name="TextBox 47">
            <a:extLst>
              <a:ext uri="{FF2B5EF4-FFF2-40B4-BE49-F238E27FC236}">
                <a16:creationId xmlns:a16="http://schemas.microsoft.com/office/drawing/2014/main" id="{3AF445BE-4FFB-D0C0-87DC-EFCEE925C476}"/>
              </a:ext>
            </a:extLst>
          </p:cNvPr>
          <p:cNvSpPr txBox="1"/>
          <p:nvPr/>
        </p:nvSpPr>
        <p:spPr>
          <a:xfrm>
            <a:off x="3299693" y="1405967"/>
            <a:ext cx="3243995" cy="706320"/>
          </a:xfrm>
          <a:prstGeom prst="rect">
            <a:avLst/>
          </a:prstGeom>
        </p:spPr>
        <p:txBody>
          <a:bodyPr vert="horz" lIns="91440" tIns="45720" rIns="91440" bIns="45720" rtlCol="0" anchor="b">
            <a:normAutofit/>
          </a:bodyPr>
          <a:lstStyle/>
          <a:p>
            <a:pPr defTabSz="914400">
              <a:lnSpc>
                <a:spcPct val="80000"/>
              </a:lnSpc>
              <a:spcBef>
                <a:spcPct val="0"/>
              </a:spcBef>
              <a:spcAft>
                <a:spcPts val="600"/>
              </a:spcAft>
            </a:pPr>
            <a:r>
              <a:rPr lang="en-US" sz="2000" kern="1200" spc="-120" baseline="0" dirty="0">
                <a:solidFill>
                  <a:srgbClr val="E3620B"/>
                </a:solidFill>
                <a:latin typeface="Times New Roman" panose="02020603050405020304" pitchFamily="18" charset="0"/>
                <a:ea typeface="+mj-ea"/>
                <a:cs typeface="Times New Roman" panose="02020603050405020304" pitchFamily="18" charset="0"/>
              </a:rPr>
              <a:t>Ankita Ramachandra </a:t>
            </a:r>
            <a:r>
              <a:rPr lang="en-US" sz="2000" spc="-120" dirty="0" err="1">
                <a:solidFill>
                  <a:srgbClr val="E3620B"/>
                </a:solidFill>
                <a:latin typeface="Times New Roman" panose="02020603050405020304" pitchFamily="18" charset="0"/>
                <a:ea typeface="+mj-ea"/>
                <a:cs typeface="Times New Roman" panose="02020603050405020304" pitchFamily="18" charset="0"/>
              </a:rPr>
              <a:t>Manjarekar</a:t>
            </a:r>
            <a:endParaRPr lang="en-US" sz="2000" spc="-120" dirty="0">
              <a:solidFill>
                <a:srgbClr val="E3620B"/>
              </a:solidFill>
              <a:latin typeface="Times New Roman" panose="02020603050405020304" pitchFamily="18" charset="0"/>
              <a:ea typeface="+mj-ea"/>
              <a:cs typeface="Times New Roman" panose="02020603050405020304" pitchFamily="18" charset="0"/>
            </a:endParaRPr>
          </a:p>
          <a:p>
            <a:pPr defTabSz="914400">
              <a:lnSpc>
                <a:spcPct val="80000"/>
              </a:lnSpc>
              <a:spcBef>
                <a:spcPct val="0"/>
              </a:spcBef>
              <a:spcAft>
                <a:spcPts val="600"/>
              </a:spcAft>
            </a:pPr>
            <a:r>
              <a:rPr lang="en-US" sz="1600" kern="1200" spc="-120" baseline="0" dirty="0">
                <a:solidFill>
                  <a:srgbClr val="E3620B"/>
                </a:solidFill>
                <a:latin typeface="Times New Roman" panose="02020603050405020304" pitchFamily="18" charset="0"/>
                <a:ea typeface="+mj-ea"/>
                <a:cs typeface="Times New Roman" panose="02020603050405020304" pitchFamily="18" charset="0"/>
              </a:rPr>
              <a:t>( Data Researcher &amp; Engineer)</a:t>
            </a:r>
          </a:p>
        </p:txBody>
      </p:sp>
      <p:sp>
        <p:nvSpPr>
          <p:cNvPr id="49" name="TextBox 48">
            <a:extLst>
              <a:ext uri="{FF2B5EF4-FFF2-40B4-BE49-F238E27FC236}">
                <a16:creationId xmlns:a16="http://schemas.microsoft.com/office/drawing/2014/main" id="{FFB37870-ABC3-0D5E-EDD6-4F73D7B8D90B}"/>
              </a:ext>
            </a:extLst>
          </p:cNvPr>
          <p:cNvSpPr txBox="1"/>
          <p:nvPr/>
        </p:nvSpPr>
        <p:spPr>
          <a:xfrm>
            <a:off x="4297315" y="3657334"/>
            <a:ext cx="2276353" cy="717762"/>
          </a:xfrm>
          <a:prstGeom prst="rect">
            <a:avLst/>
          </a:prstGeom>
        </p:spPr>
        <p:txBody>
          <a:bodyPr vert="horz" lIns="91440" tIns="45720" rIns="91440" bIns="45720" rtlCol="0" anchor="b">
            <a:normAutofit/>
          </a:bodyPr>
          <a:lstStyle/>
          <a:p>
            <a:pPr defTabSz="914400">
              <a:lnSpc>
                <a:spcPct val="80000"/>
              </a:lnSpc>
              <a:spcBef>
                <a:spcPct val="0"/>
              </a:spcBef>
              <a:spcAft>
                <a:spcPts val="600"/>
              </a:spcAft>
            </a:pPr>
            <a:r>
              <a:rPr lang="en-US" sz="2000" kern="1200" spc="-120" baseline="0" dirty="0">
                <a:solidFill>
                  <a:srgbClr val="E3620B"/>
                </a:solidFill>
                <a:latin typeface="Times New Roman" panose="02020603050405020304" pitchFamily="18" charset="0"/>
                <a:ea typeface="+mj-ea"/>
                <a:cs typeface="Times New Roman" panose="02020603050405020304" pitchFamily="18" charset="0"/>
              </a:rPr>
              <a:t>Swetha </a:t>
            </a:r>
            <a:r>
              <a:rPr lang="en-US" sz="2000" spc="-120" dirty="0" err="1">
                <a:solidFill>
                  <a:srgbClr val="E3620B"/>
                </a:solidFill>
                <a:latin typeface="Times New Roman" panose="02020603050405020304" pitchFamily="18" charset="0"/>
                <a:ea typeface="+mj-ea"/>
                <a:cs typeface="Times New Roman" panose="02020603050405020304" pitchFamily="18" charset="0"/>
              </a:rPr>
              <a:t>Kancharla</a:t>
            </a:r>
            <a:r>
              <a:rPr lang="en-US" sz="2000" kern="1200" spc="-120" baseline="0" dirty="0">
                <a:solidFill>
                  <a:srgbClr val="E3620B"/>
                </a:solidFill>
                <a:latin typeface="Times New Roman" panose="02020603050405020304" pitchFamily="18" charset="0"/>
                <a:ea typeface="+mj-ea"/>
                <a:cs typeface="Times New Roman" panose="02020603050405020304" pitchFamily="18" charset="0"/>
              </a:rPr>
              <a:t> </a:t>
            </a:r>
          </a:p>
          <a:p>
            <a:pPr defTabSz="914400">
              <a:lnSpc>
                <a:spcPct val="80000"/>
              </a:lnSpc>
              <a:spcBef>
                <a:spcPct val="0"/>
              </a:spcBef>
              <a:spcAft>
                <a:spcPts val="600"/>
              </a:spcAft>
            </a:pPr>
            <a:r>
              <a:rPr lang="en-US" sz="1600" spc="-120" dirty="0">
                <a:solidFill>
                  <a:srgbClr val="E3620B"/>
                </a:solidFill>
                <a:latin typeface="Times New Roman" panose="02020603050405020304" pitchFamily="18" charset="0"/>
                <a:ea typeface="+mj-ea"/>
                <a:cs typeface="Times New Roman" panose="02020603050405020304" pitchFamily="18" charset="0"/>
              </a:rPr>
              <a:t>(Data Pipeline Developer)</a:t>
            </a:r>
            <a:endParaRPr lang="en-US" sz="1600" kern="1200" spc="-120" baseline="0" dirty="0">
              <a:solidFill>
                <a:srgbClr val="E3620B"/>
              </a:solidFill>
              <a:latin typeface="Times New Roman" panose="02020603050405020304" pitchFamily="18" charset="0"/>
              <a:ea typeface="+mj-ea"/>
              <a:cs typeface="Times New Roman" panose="02020603050405020304" pitchFamily="18" charset="0"/>
            </a:endParaRPr>
          </a:p>
        </p:txBody>
      </p:sp>
      <p:sp>
        <p:nvSpPr>
          <p:cNvPr id="50" name="TextBox 49">
            <a:extLst>
              <a:ext uri="{FF2B5EF4-FFF2-40B4-BE49-F238E27FC236}">
                <a16:creationId xmlns:a16="http://schemas.microsoft.com/office/drawing/2014/main" id="{379DF2ED-B6D8-DC4A-1B84-DB5CF61598E5}"/>
              </a:ext>
            </a:extLst>
          </p:cNvPr>
          <p:cNvSpPr txBox="1"/>
          <p:nvPr/>
        </p:nvSpPr>
        <p:spPr>
          <a:xfrm>
            <a:off x="10131009" y="4789737"/>
            <a:ext cx="2495237" cy="935460"/>
          </a:xfrm>
          <a:prstGeom prst="rect">
            <a:avLst/>
          </a:prstGeom>
        </p:spPr>
        <p:txBody>
          <a:bodyPr vert="horz" lIns="91440" tIns="45720" rIns="91440" bIns="45720" rtlCol="0" anchor="b">
            <a:normAutofit/>
          </a:bodyPr>
          <a:lstStyle/>
          <a:p>
            <a:pPr defTabSz="914400">
              <a:lnSpc>
                <a:spcPct val="80000"/>
              </a:lnSpc>
              <a:spcBef>
                <a:spcPct val="0"/>
              </a:spcBef>
              <a:spcAft>
                <a:spcPts val="600"/>
              </a:spcAft>
            </a:pPr>
            <a:r>
              <a:rPr lang="en-US" sz="2000" kern="1200" spc="-120" baseline="0" dirty="0">
                <a:solidFill>
                  <a:srgbClr val="E3620B"/>
                </a:solidFill>
                <a:latin typeface="Times New Roman" panose="02020603050405020304" pitchFamily="18" charset="0"/>
                <a:ea typeface="+mj-ea"/>
                <a:cs typeface="Times New Roman" panose="02020603050405020304" pitchFamily="18" charset="0"/>
              </a:rPr>
              <a:t>Pallavi  Bongu</a:t>
            </a:r>
            <a:br>
              <a:rPr lang="en-US" sz="1600" kern="1200" spc="-120" baseline="0" dirty="0">
                <a:solidFill>
                  <a:srgbClr val="E3620B"/>
                </a:solidFill>
                <a:latin typeface="Times New Roman" panose="02020603050405020304" pitchFamily="18" charset="0"/>
                <a:ea typeface="+mj-ea"/>
                <a:cs typeface="Times New Roman" panose="02020603050405020304" pitchFamily="18" charset="0"/>
              </a:rPr>
            </a:br>
            <a:r>
              <a:rPr lang="en-US" sz="1600" kern="1200" spc="-120" baseline="0" dirty="0">
                <a:solidFill>
                  <a:srgbClr val="E3620B"/>
                </a:solidFill>
                <a:latin typeface="Times New Roman" panose="02020603050405020304" pitchFamily="18" charset="0"/>
                <a:ea typeface="+mj-ea"/>
                <a:cs typeface="Times New Roman" panose="02020603050405020304" pitchFamily="18" charset="0"/>
              </a:rPr>
              <a:t>(ETL Developer)</a:t>
            </a:r>
          </a:p>
        </p:txBody>
      </p:sp>
      <p:sp>
        <p:nvSpPr>
          <p:cNvPr id="54" name="TextBox 53">
            <a:extLst>
              <a:ext uri="{FF2B5EF4-FFF2-40B4-BE49-F238E27FC236}">
                <a16:creationId xmlns:a16="http://schemas.microsoft.com/office/drawing/2014/main" id="{CD4F26CF-D40E-8BDB-AECC-EC5E8A7AB7A9}"/>
              </a:ext>
            </a:extLst>
          </p:cNvPr>
          <p:cNvSpPr txBox="1"/>
          <p:nvPr/>
        </p:nvSpPr>
        <p:spPr>
          <a:xfrm>
            <a:off x="6310184" y="6405360"/>
            <a:ext cx="5881816" cy="338554"/>
          </a:xfrm>
          <a:prstGeom prst="rect">
            <a:avLst/>
          </a:prstGeom>
          <a:noFill/>
        </p:spPr>
        <p:txBody>
          <a:bodyPr wrap="square">
            <a:spAutoFit/>
          </a:bodyPr>
          <a:lstStyle/>
          <a:p>
            <a:r>
              <a:rPr lang="en-IN" sz="1600" dirty="0">
                <a:hlinkClick r:id="rId8"/>
              </a:rPr>
              <a:t>https://github.com/dsci6007-team2/customer_personality_analysis</a:t>
            </a:r>
            <a:endParaRPr lang="en-IN" sz="1600" dirty="0"/>
          </a:p>
        </p:txBody>
      </p:sp>
    </p:spTree>
    <p:extLst>
      <p:ext uri="{BB962C8B-B14F-4D97-AF65-F5344CB8AC3E}">
        <p14:creationId xmlns:p14="http://schemas.microsoft.com/office/powerpoint/2010/main" val="553060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64BAF9-45FB-C26C-9C6B-9268C5336B1B}"/>
              </a:ext>
            </a:extLst>
          </p:cNvPr>
          <p:cNvSpPr txBox="1"/>
          <p:nvPr/>
        </p:nvSpPr>
        <p:spPr>
          <a:xfrm>
            <a:off x="996696" y="2413337"/>
            <a:ext cx="4434840" cy="2247424"/>
          </a:xfrm>
          <a:prstGeom prst="flowChartAlternateProcess">
            <a:avLst/>
          </a:prstGeom>
          <a:solidFill>
            <a:srgbClr val="74A2EC"/>
          </a:solidFill>
        </p:spPr>
        <p:txBody>
          <a:bodyPr wrap="square" rtlCol="0">
            <a:spAutoFit/>
          </a:bodyPr>
          <a:lstStyle/>
          <a:p>
            <a:r>
              <a:rPr lang="en-US" b="1" dirty="0">
                <a:solidFill>
                  <a:schemeClr val="bg1"/>
                </a:solidFill>
              </a:rPr>
              <a:t>A company is investing a lot of money to market their new products to all their customers. Instead of marketing it to all the customers, They wanted to identify which customers are more likely to purchase the products and whom to advertise based on their historical data. </a:t>
            </a:r>
            <a:endParaRPr lang="en-IN" b="1" dirty="0">
              <a:solidFill>
                <a:schemeClr val="bg1"/>
              </a:solidFill>
            </a:endParaRPr>
          </a:p>
        </p:txBody>
      </p:sp>
      <p:sp>
        <p:nvSpPr>
          <p:cNvPr id="7" name="TextBox 6">
            <a:extLst>
              <a:ext uri="{FF2B5EF4-FFF2-40B4-BE49-F238E27FC236}">
                <a16:creationId xmlns:a16="http://schemas.microsoft.com/office/drawing/2014/main" id="{49781037-E53E-C91C-5C79-C79B90E55544}"/>
              </a:ext>
            </a:extLst>
          </p:cNvPr>
          <p:cNvSpPr txBox="1"/>
          <p:nvPr/>
        </p:nvSpPr>
        <p:spPr>
          <a:xfrm>
            <a:off x="6617206" y="2361844"/>
            <a:ext cx="4309874" cy="2247424"/>
          </a:xfrm>
          <a:prstGeom prst="flowChartAlternateProcess">
            <a:avLst/>
          </a:prstGeom>
          <a:solidFill>
            <a:srgbClr val="FB992D"/>
          </a:solidFill>
        </p:spPr>
        <p:txBody>
          <a:bodyPr wrap="square" rtlCol="0">
            <a:spAutoFit/>
          </a:bodyPr>
          <a:lstStyle/>
          <a:p>
            <a:r>
              <a:rPr lang="en-US" b="1" dirty="0">
                <a:solidFill>
                  <a:schemeClr val="bg1"/>
                </a:solidFill>
              </a:rPr>
              <a:t>The company also wanted to understand its customers and modify the products according to their specific needs, behavior and concerns of different types of customers. Instead of investing a lot of money in making all products at large quantity, they wanted to reduce it.</a:t>
            </a:r>
            <a:endParaRPr lang="en-IN" b="1" dirty="0">
              <a:solidFill>
                <a:schemeClr val="bg1"/>
              </a:solidFill>
            </a:endParaRPr>
          </a:p>
        </p:txBody>
      </p:sp>
      <p:sp>
        <p:nvSpPr>
          <p:cNvPr id="8" name="Google Shape;97;p18">
            <a:extLst>
              <a:ext uri="{FF2B5EF4-FFF2-40B4-BE49-F238E27FC236}">
                <a16:creationId xmlns:a16="http://schemas.microsoft.com/office/drawing/2014/main" id="{251B2279-ECBE-D2D7-8478-E3AE3278C393}"/>
              </a:ext>
            </a:extLst>
          </p:cNvPr>
          <p:cNvSpPr/>
          <p:nvPr/>
        </p:nvSpPr>
        <p:spPr>
          <a:xfrm>
            <a:off x="2873770" y="4829657"/>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bg2">
              <a:lumMod val="50000"/>
            </a:schemeClr>
          </a:solidFill>
          <a:ln w="12700" cap="flat" cmpd="sng">
            <a:solidFill>
              <a:srgbClr val="B4C2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01</a:t>
            </a:r>
            <a:endParaRPr dirty="0"/>
          </a:p>
        </p:txBody>
      </p:sp>
      <p:sp>
        <p:nvSpPr>
          <p:cNvPr id="9" name="Google Shape;97;p18">
            <a:extLst>
              <a:ext uri="{FF2B5EF4-FFF2-40B4-BE49-F238E27FC236}">
                <a16:creationId xmlns:a16="http://schemas.microsoft.com/office/drawing/2014/main" id="{8A80D5A9-9F39-43EB-2EAD-F95FF06B6BB1}"/>
              </a:ext>
            </a:extLst>
          </p:cNvPr>
          <p:cNvSpPr/>
          <p:nvPr/>
        </p:nvSpPr>
        <p:spPr>
          <a:xfrm>
            <a:off x="8860231" y="4710785"/>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chemeClr val="bg2">
              <a:lumMod val="50000"/>
            </a:schemeClr>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02</a:t>
            </a:r>
            <a:endParaRPr dirty="0"/>
          </a:p>
        </p:txBody>
      </p:sp>
      <p:cxnSp>
        <p:nvCxnSpPr>
          <p:cNvPr id="10" name="Google Shape;92;p18">
            <a:extLst>
              <a:ext uri="{FF2B5EF4-FFF2-40B4-BE49-F238E27FC236}">
                <a16:creationId xmlns:a16="http://schemas.microsoft.com/office/drawing/2014/main" id="{D107021F-8C90-6AE0-FD2A-4C1E2932E47C}"/>
              </a:ext>
            </a:extLst>
          </p:cNvPr>
          <p:cNvCxnSpPr/>
          <p:nvPr/>
        </p:nvCxnSpPr>
        <p:spPr>
          <a:xfrm>
            <a:off x="5941087" y="1906311"/>
            <a:ext cx="0" cy="3144820"/>
          </a:xfrm>
          <a:prstGeom prst="straightConnector1">
            <a:avLst/>
          </a:prstGeom>
          <a:noFill/>
          <a:ln w="12700" cap="flat" cmpd="sng">
            <a:solidFill>
              <a:srgbClr val="A5A5A5"/>
            </a:solidFill>
            <a:prstDash val="solid"/>
            <a:round/>
            <a:headEnd type="none" w="sm" len="sm"/>
            <a:tailEnd type="none" w="sm" len="sm"/>
          </a:ln>
        </p:spPr>
      </p:cxnSp>
      <p:sp>
        <p:nvSpPr>
          <p:cNvPr id="13" name="Google Shape;89;p18">
            <a:extLst>
              <a:ext uri="{FF2B5EF4-FFF2-40B4-BE49-F238E27FC236}">
                <a16:creationId xmlns:a16="http://schemas.microsoft.com/office/drawing/2014/main" id="{26DB1EE6-BFFD-D3B8-FB7D-FEB5529F6209}"/>
              </a:ext>
            </a:extLst>
          </p:cNvPr>
          <p:cNvSpPr txBox="1">
            <a:spLocks noGrp="1"/>
          </p:cNvSpPr>
          <p:nvPr>
            <p:ph type="title"/>
          </p:nvPr>
        </p:nvSpPr>
        <p:spPr>
          <a:xfrm>
            <a:off x="4103737" y="487616"/>
            <a:ext cx="3674699" cy="87484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Clr>
                <a:srgbClr val="7F7F7F"/>
              </a:buClr>
              <a:buSzPts val="3200"/>
              <a:buFont typeface="Roboto"/>
              <a:buNone/>
            </a:pPr>
            <a:r>
              <a:rPr lang="en" b="1" dirty="0">
                <a:solidFill>
                  <a:srgbClr val="FF3A25"/>
                </a:solidFill>
              </a:rPr>
              <a:t>Problems</a:t>
            </a:r>
            <a:endParaRPr b="1" dirty="0">
              <a:solidFill>
                <a:srgbClr val="FF3A25"/>
              </a:solidFill>
            </a:endParaRPr>
          </a:p>
        </p:txBody>
      </p:sp>
      <p:sp>
        <p:nvSpPr>
          <p:cNvPr id="14" name="Google Shape;95;p18">
            <a:extLst>
              <a:ext uri="{FF2B5EF4-FFF2-40B4-BE49-F238E27FC236}">
                <a16:creationId xmlns:a16="http://schemas.microsoft.com/office/drawing/2014/main" id="{9C85BFAB-7209-7A70-25AE-4E25E01A9E86}"/>
              </a:ext>
            </a:extLst>
          </p:cNvPr>
          <p:cNvSpPr txBox="1"/>
          <p:nvPr/>
        </p:nvSpPr>
        <p:spPr>
          <a:xfrm>
            <a:off x="2012170" y="1906311"/>
            <a:ext cx="1723200" cy="440886"/>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chemeClr val="accent1"/>
              </a:buClr>
              <a:buSzPts val="1400"/>
              <a:buFont typeface="Noto Sans Symbols"/>
              <a:buNone/>
            </a:pPr>
            <a:r>
              <a:rPr lang="en" sz="2000" b="1" u="none" dirty="0">
                <a:solidFill>
                  <a:schemeClr val="bg2">
                    <a:lumMod val="50000"/>
                  </a:schemeClr>
                </a:solidFill>
                <a:latin typeface="Roboto"/>
                <a:ea typeface="Roboto"/>
                <a:cs typeface="Roboto"/>
                <a:sym typeface="Roboto"/>
              </a:rPr>
              <a:t>Problem #1</a:t>
            </a:r>
            <a:endParaRPr sz="1400" b="0" u="none" dirty="0">
              <a:solidFill>
                <a:schemeClr val="bg2">
                  <a:lumMod val="50000"/>
                </a:schemeClr>
              </a:solidFill>
              <a:latin typeface="Roboto"/>
              <a:ea typeface="Roboto"/>
              <a:cs typeface="Roboto"/>
              <a:sym typeface="Roboto"/>
            </a:endParaRPr>
          </a:p>
        </p:txBody>
      </p:sp>
      <p:sp>
        <p:nvSpPr>
          <p:cNvPr id="15" name="Google Shape;95;p18">
            <a:extLst>
              <a:ext uri="{FF2B5EF4-FFF2-40B4-BE49-F238E27FC236}">
                <a16:creationId xmlns:a16="http://schemas.microsoft.com/office/drawing/2014/main" id="{463D4130-FF04-DFC5-1725-D06A5C781D10}"/>
              </a:ext>
            </a:extLst>
          </p:cNvPr>
          <p:cNvSpPr txBox="1"/>
          <p:nvPr/>
        </p:nvSpPr>
        <p:spPr>
          <a:xfrm>
            <a:off x="8236186" y="1876237"/>
            <a:ext cx="1723200" cy="440886"/>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Clr>
                <a:schemeClr val="accent1"/>
              </a:buClr>
              <a:buSzPts val="1400"/>
              <a:buFont typeface="Noto Sans Symbols"/>
              <a:buNone/>
            </a:pPr>
            <a:r>
              <a:rPr lang="en" sz="2000" b="1" u="none" dirty="0">
                <a:solidFill>
                  <a:schemeClr val="bg2">
                    <a:lumMod val="50000"/>
                  </a:schemeClr>
                </a:solidFill>
                <a:latin typeface="Roboto"/>
                <a:ea typeface="Roboto"/>
                <a:cs typeface="Roboto"/>
                <a:sym typeface="Roboto"/>
              </a:rPr>
              <a:t>Problem #2</a:t>
            </a:r>
            <a:endParaRPr sz="1400" b="0" u="none" dirty="0">
              <a:solidFill>
                <a:schemeClr val="bg2">
                  <a:lumMod val="50000"/>
                </a:schemeClr>
              </a:solidFill>
              <a:latin typeface="Roboto"/>
              <a:ea typeface="Roboto"/>
              <a:cs typeface="Roboto"/>
              <a:sym typeface="Roboto"/>
            </a:endParaRPr>
          </a:p>
        </p:txBody>
      </p:sp>
    </p:spTree>
    <p:extLst>
      <p:ext uri="{BB962C8B-B14F-4D97-AF65-F5344CB8AC3E}">
        <p14:creationId xmlns:p14="http://schemas.microsoft.com/office/powerpoint/2010/main" val="351571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9;p18">
            <a:extLst>
              <a:ext uri="{FF2B5EF4-FFF2-40B4-BE49-F238E27FC236}">
                <a16:creationId xmlns:a16="http://schemas.microsoft.com/office/drawing/2014/main" id="{3EF05B3B-D811-20B9-39E9-7B6EB001040B}"/>
              </a:ext>
            </a:extLst>
          </p:cNvPr>
          <p:cNvSpPr txBox="1">
            <a:spLocks/>
          </p:cNvSpPr>
          <p:nvPr/>
        </p:nvSpPr>
        <p:spPr>
          <a:xfrm>
            <a:off x="4570081" y="487616"/>
            <a:ext cx="3674699" cy="911416"/>
          </a:xfrm>
          <a:prstGeom prst="rect">
            <a:avLst/>
          </a:prstGeom>
          <a:noFill/>
          <a:ln>
            <a:noFill/>
          </a:ln>
        </p:spPr>
        <p:txBody>
          <a:bodyPr spcFirstLastPara="1" wrap="square" lIns="0" tIns="0" rIns="0" bIns="0" anchor="ctr" anchorCtr="0">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spcBef>
                <a:spcPts val="0"/>
              </a:spcBef>
              <a:buClr>
                <a:srgbClr val="7F7F7F"/>
              </a:buClr>
              <a:buSzPts val="3200"/>
              <a:buFont typeface="Roboto"/>
              <a:buNone/>
            </a:pPr>
            <a:r>
              <a:rPr lang="en-IN" b="1" dirty="0">
                <a:solidFill>
                  <a:srgbClr val="92D050"/>
                </a:solidFill>
              </a:rPr>
              <a:t>Solutions</a:t>
            </a:r>
          </a:p>
        </p:txBody>
      </p:sp>
      <p:sp>
        <p:nvSpPr>
          <p:cNvPr id="4" name="TextBox 3">
            <a:extLst>
              <a:ext uri="{FF2B5EF4-FFF2-40B4-BE49-F238E27FC236}">
                <a16:creationId xmlns:a16="http://schemas.microsoft.com/office/drawing/2014/main" id="{0175678F-7766-6D8F-A7AB-28248ACB676C}"/>
              </a:ext>
            </a:extLst>
          </p:cNvPr>
          <p:cNvSpPr txBox="1"/>
          <p:nvPr/>
        </p:nvSpPr>
        <p:spPr>
          <a:xfrm>
            <a:off x="7013448" y="1992071"/>
            <a:ext cx="4517137" cy="2247424"/>
          </a:xfrm>
          <a:prstGeom prst="flowChartAlternateProcess">
            <a:avLst/>
          </a:prstGeom>
          <a:solidFill>
            <a:srgbClr val="FB992D"/>
          </a:solidFill>
        </p:spPr>
        <p:txBody>
          <a:bodyPr wrap="square">
            <a:spAutoFit/>
          </a:bodyPr>
          <a:lstStyle/>
          <a:p>
            <a:pPr algn="just"/>
            <a:r>
              <a:rPr lang="en-US" b="0" i="0" dirty="0">
                <a:solidFill>
                  <a:schemeClr val="bg1"/>
                </a:solidFill>
                <a:effectLst/>
                <a:latin typeface="-apple-system"/>
              </a:rPr>
              <a:t>Customer Personality Analysis is a detailed analysis of a company’s ideal customers. It also helps a business to better understand its customers and makes it easier for them to modify products according to the specific needs, behaviors and concerns of different types of customers.</a:t>
            </a:r>
          </a:p>
        </p:txBody>
      </p:sp>
      <p:sp>
        <p:nvSpPr>
          <p:cNvPr id="6" name="TextBox 5">
            <a:extLst>
              <a:ext uri="{FF2B5EF4-FFF2-40B4-BE49-F238E27FC236}">
                <a16:creationId xmlns:a16="http://schemas.microsoft.com/office/drawing/2014/main" id="{FADA76BC-B5EA-9B52-9960-4D2FA5AE34B9}"/>
              </a:ext>
            </a:extLst>
          </p:cNvPr>
          <p:cNvSpPr txBox="1"/>
          <p:nvPr/>
        </p:nvSpPr>
        <p:spPr>
          <a:xfrm>
            <a:off x="425363" y="1992071"/>
            <a:ext cx="5515723" cy="2247424"/>
          </a:xfrm>
          <a:prstGeom prst="flowChartAlternateProcess">
            <a:avLst/>
          </a:prstGeom>
          <a:solidFill>
            <a:srgbClr val="74A2EC"/>
          </a:solidFill>
        </p:spPr>
        <p:txBody>
          <a:bodyPr wrap="square">
            <a:spAutoFit/>
          </a:bodyPr>
          <a:lstStyle/>
          <a:p>
            <a:pPr algn="just"/>
            <a:r>
              <a:rPr lang="en-US" b="0" i="0" dirty="0">
                <a:solidFill>
                  <a:schemeClr val="bg1"/>
                </a:solidFill>
                <a:effectLst/>
                <a:latin typeface="-apple-system"/>
              </a:rPr>
              <a:t>We will build Customer personality analysis model which helps a business modify its product based on its target customers from different types of customer segments. The company can analyze which customer segment is most likely to buy the product and then market the product only on that segment</a:t>
            </a:r>
            <a:r>
              <a:rPr lang="en-US" dirty="0">
                <a:solidFill>
                  <a:schemeClr val="bg1"/>
                </a:solidFill>
                <a:latin typeface="-apple-system"/>
              </a:rPr>
              <a:t> using the data analytical solution. </a:t>
            </a:r>
            <a:endParaRPr lang="en-US" b="0" i="0" dirty="0">
              <a:solidFill>
                <a:schemeClr val="bg1"/>
              </a:solidFill>
              <a:effectLst/>
              <a:latin typeface="-apple-system"/>
            </a:endParaRPr>
          </a:p>
        </p:txBody>
      </p:sp>
      <p:sp>
        <p:nvSpPr>
          <p:cNvPr id="7" name="Google Shape;111;p19">
            <a:extLst>
              <a:ext uri="{FF2B5EF4-FFF2-40B4-BE49-F238E27FC236}">
                <a16:creationId xmlns:a16="http://schemas.microsoft.com/office/drawing/2014/main" id="{69165441-8728-020E-8092-B18C136BF58A}"/>
              </a:ext>
            </a:extLst>
          </p:cNvPr>
          <p:cNvSpPr/>
          <p:nvPr/>
        </p:nvSpPr>
        <p:spPr>
          <a:xfrm>
            <a:off x="2736532" y="4066778"/>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rgbClr val="74A2EC"/>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a:solidFill>
                  <a:schemeClr val="lt1"/>
                </a:solidFill>
                <a:latin typeface="Roboto"/>
                <a:ea typeface="Roboto"/>
                <a:cs typeface="Roboto"/>
                <a:sym typeface="Roboto"/>
              </a:rPr>
              <a:t>01</a:t>
            </a:r>
            <a:endParaRPr/>
          </a:p>
        </p:txBody>
      </p:sp>
      <p:sp>
        <p:nvSpPr>
          <p:cNvPr id="8" name="Google Shape;111;p19">
            <a:extLst>
              <a:ext uri="{FF2B5EF4-FFF2-40B4-BE49-F238E27FC236}">
                <a16:creationId xmlns:a16="http://schemas.microsoft.com/office/drawing/2014/main" id="{A50C6FE9-C36B-5E83-0132-F957EA07E2DF}"/>
              </a:ext>
            </a:extLst>
          </p:cNvPr>
          <p:cNvSpPr/>
          <p:nvPr/>
        </p:nvSpPr>
        <p:spPr>
          <a:xfrm>
            <a:off x="9115122" y="4066778"/>
            <a:ext cx="680692" cy="680692"/>
          </a:xfrm>
          <a:custGeom>
            <a:avLst/>
            <a:gdLst/>
            <a:ahLst/>
            <a:cxnLst/>
            <a:rect l="l" t="t" r="r" b="b"/>
            <a:pathLst>
              <a:path w="1361384" h="1361384" extrusionOk="0">
                <a:moveTo>
                  <a:pt x="680692" y="0"/>
                </a:moveTo>
                <a:cubicBezTo>
                  <a:pt x="726196" y="0"/>
                  <a:pt x="771700" y="17359"/>
                  <a:pt x="806418" y="52077"/>
                </a:cubicBezTo>
                <a:lnTo>
                  <a:pt x="1309307" y="554966"/>
                </a:lnTo>
                <a:cubicBezTo>
                  <a:pt x="1378744" y="624402"/>
                  <a:pt x="1378744" y="736982"/>
                  <a:pt x="1309307" y="806419"/>
                </a:cubicBezTo>
                <a:lnTo>
                  <a:pt x="806418" y="1309307"/>
                </a:lnTo>
                <a:cubicBezTo>
                  <a:pt x="736982" y="1378744"/>
                  <a:pt x="624402" y="1378744"/>
                  <a:pt x="554966" y="1309307"/>
                </a:cubicBezTo>
                <a:lnTo>
                  <a:pt x="52077" y="806419"/>
                </a:lnTo>
                <a:cubicBezTo>
                  <a:pt x="-17360" y="736982"/>
                  <a:pt x="-17360" y="624402"/>
                  <a:pt x="52077" y="554966"/>
                </a:cubicBezTo>
                <a:lnTo>
                  <a:pt x="554966" y="52077"/>
                </a:lnTo>
                <a:cubicBezTo>
                  <a:pt x="589684" y="17359"/>
                  <a:pt x="635188" y="0"/>
                  <a:pt x="680692" y="0"/>
                </a:cubicBezTo>
                <a:close/>
              </a:path>
            </a:pathLst>
          </a:custGeom>
          <a:solidFill>
            <a:srgbClr val="FB992D"/>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dirty="0">
                <a:solidFill>
                  <a:schemeClr val="lt1"/>
                </a:solidFill>
                <a:latin typeface="Roboto"/>
                <a:ea typeface="Roboto"/>
                <a:cs typeface="Roboto"/>
                <a:sym typeface="Roboto"/>
              </a:rPr>
              <a:t>02</a:t>
            </a:r>
            <a:endParaRPr dirty="0"/>
          </a:p>
        </p:txBody>
      </p:sp>
      <p:cxnSp>
        <p:nvCxnSpPr>
          <p:cNvPr id="9" name="Google Shape;92;p18">
            <a:extLst>
              <a:ext uri="{FF2B5EF4-FFF2-40B4-BE49-F238E27FC236}">
                <a16:creationId xmlns:a16="http://schemas.microsoft.com/office/drawing/2014/main" id="{47D2D91C-0C9C-40E2-7326-008A828043CA}"/>
              </a:ext>
            </a:extLst>
          </p:cNvPr>
          <p:cNvCxnSpPr/>
          <p:nvPr/>
        </p:nvCxnSpPr>
        <p:spPr>
          <a:xfrm>
            <a:off x="6407431" y="1602650"/>
            <a:ext cx="0" cy="3144820"/>
          </a:xfrm>
          <a:prstGeom prst="straightConnector1">
            <a:avLst/>
          </a:prstGeom>
          <a:noFill/>
          <a:ln w="12700" cap="flat" cmpd="sng">
            <a:solidFill>
              <a:srgbClr val="A5A5A5"/>
            </a:solidFill>
            <a:prstDash val="solid"/>
            <a:round/>
            <a:headEnd type="none" w="sm" len="sm"/>
            <a:tailEnd type="none" w="sm" len="sm"/>
          </a:ln>
        </p:spPr>
      </p:cxnSp>
    </p:spTree>
    <p:extLst>
      <p:ext uri="{BB962C8B-B14F-4D97-AF65-F5344CB8AC3E}">
        <p14:creationId xmlns:p14="http://schemas.microsoft.com/office/powerpoint/2010/main" val="259691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2F7C665C-E9A8-7B4C-F794-F60493B88590}"/>
              </a:ext>
            </a:extLst>
          </p:cNvPr>
          <p:cNvGraphicFramePr/>
          <p:nvPr>
            <p:extLst>
              <p:ext uri="{D42A27DB-BD31-4B8C-83A1-F6EECF244321}">
                <p14:modId xmlns:p14="http://schemas.microsoft.com/office/powerpoint/2010/main" val="827511000"/>
              </p:ext>
            </p:extLst>
          </p:nvPr>
        </p:nvGraphicFramePr>
        <p:xfrm>
          <a:off x="339852" y="960120"/>
          <a:ext cx="11512296" cy="5355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Google Shape;89;p18">
            <a:extLst>
              <a:ext uri="{FF2B5EF4-FFF2-40B4-BE49-F238E27FC236}">
                <a16:creationId xmlns:a16="http://schemas.microsoft.com/office/drawing/2014/main" id="{09B4EFC7-D36A-F14C-C632-0C4AB1CCEAF6}"/>
              </a:ext>
            </a:extLst>
          </p:cNvPr>
          <p:cNvSpPr txBox="1">
            <a:spLocks/>
          </p:cNvSpPr>
          <p:nvPr/>
        </p:nvSpPr>
        <p:spPr>
          <a:xfrm>
            <a:off x="3673969" y="140144"/>
            <a:ext cx="3674699" cy="911416"/>
          </a:xfrm>
          <a:prstGeom prst="rect">
            <a:avLst/>
          </a:prstGeom>
          <a:noFill/>
          <a:ln>
            <a:noFill/>
          </a:ln>
        </p:spPr>
        <p:txBody>
          <a:bodyPr spcFirstLastPara="1" wrap="square" lIns="0" tIns="0" rIns="0" bIns="0" anchor="ctr" anchorCtr="0">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spcBef>
                <a:spcPts val="0"/>
              </a:spcBef>
              <a:buClr>
                <a:srgbClr val="7F7F7F"/>
              </a:buClr>
              <a:buSzPts val="3200"/>
              <a:buFont typeface="Roboto"/>
              <a:buNone/>
            </a:pPr>
            <a:r>
              <a:rPr lang="en-US" sz="4000" b="1" dirty="0">
                <a:solidFill>
                  <a:srgbClr val="E3620B"/>
                </a:solidFill>
              </a:rPr>
              <a:t>Data Analysis</a:t>
            </a:r>
            <a:endParaRPr lang="en-IN" sz="4000" b="1" dirty="0">
              <a:solidFill>
                <a:srgbClr val="E3620B"/>
              </a:solidFill>
            </a:endParaRPr>
          </a:p>
        </p:txBody>
      </p:sp>
    </p:spTree>
    <p:extLst>
      <p:ext uri="{BB962C8B-B14F-4D97-AF65-F5344CB8AC3E}">
        <p14:creationId xmlns:p14="http://schemas.microsoft.com/office/powerpoint/2010/main" val="3615563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476EEC-0242-EEBC-B26A-58FF1AAC1027}"/>
              </a:ext>
            </a:extLst>
          </p:cNvPr>
          <p:cNvSpPr/>
          <p:nvPr/>
        </p:nvSpPr>
        <p:spPr>
          <a:xfrm>
            <a:off x="676656" y="1138428"/>
            <a:ext cx="1819656" cy="4073652"/>
          </a:xfrm>
          <a:prstGeom prst="rect">
            <a:avLst/>
          </a:prstGeom>
          <a:solidFill>
            <a:srgbClr val="FB99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DLaM Display" panose="02010000000000000000" pitchFamily="2" charset="0"/>
                <a:ea typeface="ADLaM Display" panose="02010000000000000000" pitchFamily="2" charset="0"/>
                <a:cs typeface="ADLaM Display" panose="02010000000000000000" pitchFamily="2" charset="0"/>
              </a:rPr>
              <a:t>Data</a:t>
            </a:r>
            <a:endParaRPr lang="en-IN"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 name="Rectangle 3">
            <a:extLst>
              <a:ext uri="{FF2B5EF4-FFF2-40B4-BE49-F238E27FC236}">
                <a16:creationId xmlns:a16="http://schemas.microsoft.com/office/drawing/2014/main" id="{5ED771D6-890E-AD26-2E67-F8EA384CDDE2}"/>
              </a:ext>
            </a:extLst>
          </p:cNvPr>
          <p:cNvSpPr/>
          <p:nvPr/>
        </p:nvSpPr>
        <p:spPr>
          <a:xfrm>
            <a:off x="2575560" y="1138428"/>
            <a:ext cx="6678168" cy="4073652"/>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4200407-A010-F0B4-1A3F-4314C8EB5011}"/>
              </a:ext>
            </a:extLst>
          </p:cNvPr>
          <p:cNvSpPr/>
          <p:nvPr/>
        </p:nvSpPr>
        <p:spPr>
          <a:xfrm>
            <a:off x="9332976" y="1138428"/>
            <a:ext cx="1819656" cy="4073652"/>
          </a:xfrm>
          <a:prstGeom prst="rect">
            <a:avLst/>
          </a:prstGeom>
          <a:solidFill>
            <a:srgbClr val="74A2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Pentagon 5">
            <a:extLst>
              <a:ext uri="{FF2B5EF4-FFF2-40B4-BE49-F238E27FC236}">
                <a16:creationId xmlns:a16="http://schemas.microsoft.com/office/drawing/2014/main" id="{5D7867F7-5213-C1D5-3934-E9B5430FE593}"/>
              </a:ext>
            </a:extLst>
          </p:cNvPr>
          <p:cNvSpPr/>
          <p:nvPr/>
        </p:nvSpPr>
        <p:spPr>
          <a:xfrm>
            <a:off x="2575560" y="1138428"/>
            <a:ext cx="5654040" cy="809244"/>
          </a:xfrm>
          <a:prstGeom prst="homePlate">
            <a:avLst/>
          </a:pr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Pentagon 6">
            <a:extLst>
              <a:ext uri="{FF2B5EF4-FFF2-40B4-BE49-F238E27FC236}">
                <a16:creationId xmlns:a16="http://schemas.microsoft.com/office/drawing/2014/main" id="{1C9F7F45-4760-5E63-EAE3-F199E81358A9}"/>
              </a:ext>
            </a:extLst>
          </p:cNvPr>
          <p:cNvSpPr/>
          <p:nvPr/>
        </p:nvSpPr>
        <p:spPr>
          <a:xfrm>
            <a:off x="2575560" y="1947672"/>
            <a:ext cx="5654040" cy="809244"/>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Pentagon 7">
            <a:extLst>
              <a:ext uri="{FF2B5EF4-FFF2-40B4-BE49-F238E27FC236}">
                <a16:creationId xmlns:a16="http://schemas.microsoft.com/office/drawing/2014/main" id="{C01E98CE-0ABB-2191-4FAA-B3534D4DA2E1}"/>
              </a:ext>
            </a:extLst>
          </p:cNvPr>
          <p:cNvSpPr/>
          <p:nvPr/>
        </p:nvSpPr>
        <p:spPr>
          <a:xfrm>
            <a:off x="2575560" y="2766060"/>
            <a:ext cx="5654040" cy="809244"/>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Pentagon 8">
            <a:extLst>
              <a:ext uri="{FF2B5EF4-FFF2-40B4-BE49-F238E27FC236}">
                <a16:creationId xmlns:a16="http://schemas.microsoft.com/office/drawing/2014/main" id="{17BE2ED1-7068-9FDE-DBE4-7939BBE137BC}"/>
              </a:ext>
            </a:extLst>
          </p:cNvPr>
          <p:cNvSpPr/>
          <p:nvPr/>
        </p:nvSpPr>
        <p:spPr>
          <a:xfrm>
            <a:off x="2575560" y="3584448"/>
            <a:ext cx="5654040" cy="809244"/>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Pentagon 9">
            <a:extLst>
              <a:ext uri="{FF2B5EF4-FFF2-40B4-BE49-F238E27FC236}">
                <a16:creationId xmlns:a16="http://schemas.microsoft.com/office/drawing/2014/main" id="{97368913-68AD-9692-BC1A-A5E79D0BA46A}"/>
              </a:ext>
            </a:extLst>
          </p:cNvPr>
          <p:cNvSpPr/>
          <p:nvPr/>
        </p:nvSpPr>
        <p:spPr>
          <a:xfrm>
            <a:off x="2575560" y="4402836"/>
            <a:ext cx="5654040" cy="809244"/>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Pentagon 11">
            <a:extLst>
              <a:ext uri="{FF2B5EF4-FFF2-40B4-BE49-F238E27FC236}">
                <a16:creationId xmlns:a16="http://schemas.microsoft.com/office/drawing/2014/main" id="{93300447-99A8-0592-8D16-F10FE61E14C5}"/>
              </a:ext>
            </a:extLst>
          </p:cNvPr>
          <p:cNvSpPr/>
          <p:nvPr/>
        </p:nvSpPr>
        <p:spPr>
          <a:xfrm>
            <a:off x="4483608" y="4402836"/>
            <a:ext cx="5654040" cy="809244"/>
          </a:xfrm>
          <a:prstGeom prst="homePlate">
            <a:avLst/>
          </a:prstGeom>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3DBC77B-B373-8C33-5EE5-94E13FD8BB02}"/>
              </a:ext>
            </a:extLst>
          </p:cNvPr>
          <p:cNvSpPr/>
          <p:nvPr/>
        </p:nvSpPr>
        <p:spPr>
          <a:xfrm>
            <a:off x="2593848" y="3666744"/>
            <a:ext cx="4328160" cy="15361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Pentagon 13">
            <a:extLst>
              <a:ext uri="{FF2B5EF4-FFF2-40B4-BE49-F238E27FC236}">
                <a16:creationId xmlns:a16="http://schemas.microsoft.com/office/drawing/2014/main" id="{ABA71CFE-43CA-3001-E1C6-153D499217EA}"/>
              </a:ext>
            </a:extLst>
          </p:cNvPr>
          <p:cNvSpPr/>
          <p:nvPr/>
        </p:nvSpPr>
        <p:spPr>
          <a:xfrm>
            <a:off x="2575560" y="1147572"/>
            <a:ext cx="2599944" cy="809244"/>
          </a:xfrm>
          <a:prstGeom prst="homePlate">
            <a:avLst/>
          </a:prstGeom>
          <a:solidFill>
            <a:srgbClr val="92D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DLaM Display" panose="02010000000000000000" pitchFamily="2" charset="0"/>
                <a:ea typeface="ADLaM Display" panose="02010000000000000000" pitchFamily="2" charset="0"/>
                <a:cs typeface="ADLaM Display" panose="02010000000000000000" pitchFamily="2" charset="0"/>
              </a:rPr>
              <a:t>Descriptive</a:t>
            </a:r>
          </a:p>
          <a:p>
            <a:r>
              <a:rPr lang="en-US" dirty="0"/>
              <a:t>What happened?</a:t>
            </a:r>
            <a:endParaRPr lang="en-IN" dirty="0"/>
          </a:p>
        </p:txBody>
      </p:sp>
      <p:sp>
        <p:nvSpPr>
          <p:cNvPr id="15" name="Arrow: Pentagon 14">
            <a:extLst>
              <a:ext uri="{FF2B5EF4-FFF2-40B4-BE49-F238E27FC236}">
                <a16:creationId xmlns:a16="http://schemas.microsoft.com/office/drawing/2014/main" id="{BDF05015-A3BB-D24C-6C3C-8ED999E39916}"/>
              </a:ext>
            </a:extLst>
          </p:cNvPr>
          <p:cNvSpPr/>
          <p:nvPr/>
        </p:nvSpPr>
        <p:spPr>
          <a:xfrm>
            <a:off x="2595372" y="1956816"/>
            <a:ext cx="3500628" cy="809244"/>
          </a:xfrm>
          <a:prstGeom prst="homePlate">
            <a:avLst/>
          </a:prstGeom>
          <a:solidFill>
            <a:srgbClr val="92D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DLaM Display" panose="02010000000000000000" pitchFamily="2" charset="0"/>
                <a:ea typeface="ADLaM Display" panose="02010000000000000000" pitchFamily="2" charset="0"/>
                <a:cs typeface="ADLaM Display" panose="02010000000000000000" pitchFamily="2" charset="0"/>
              </a:rPr>
              <a:t>Diagnostic</a:t>
            </a:r>
          </a:p>
          <a:p>
            <a:r>
              <a:rPr lang="en-US" dirty="0"/>
              <a:t>Why did it happen?</a:t>
            </a:r>
            <a:endParaRPr lang="en-IN" dirty="0"/>
          </a:p>
        </p:txBody>
      </p:sp>
      <p:sp>
        <p:nvSpPr>
          <p:cNvPr id="16" name="Arrow: Pentagon 15">
            <a:extLst>
              <a:ext uri="{FF2B5EF4-FFF2-40B4-BE49-F238E27FC236}">
                <a16:creationId xmlns:a16="http://schemas.microsoft.com/office/drawing/2014/main" id="{8A05ED71-316F-AC51-3001-14E38AB01AF4}"/>
              </a:ext>
            </a:extLst>
          </p:cNvPr>
          <p:cNvSpPr/>
          <p:nvPr/>
        </p:nvSpPr>
        <p:spPr>
          <a:xfrm>
            <a:off x="2595372" y="2786634"/>
            <a:ext cx="4326636" cy="809244"/>
          </a:xfrm>
          <a:prstGeom prst="homePlate">
            <a:avLst/>
          </a:prstGeom>
          <a:solidFill>
            <a:srgbClr val="92D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latin typeface="ADLaM Display" panose="02010000000000000000" pitchFamily="2" charset="0"/>
                <a:ea typeface="ADLaM Display" panose="02010000000000000000" pitchFamily="2" charset="0"/>
                <a:cs typeface="ADLaM Display" panose="02010000000000000000" pitchFamily="2" charset="0"/>
              </a:rPr>
              <a:t>Predictive</a:t>
            </a:r>
          </a:p>
          <a:p>
            <a:r>
              <a:rPr lang="en-US" dirty="0"/>
              <a:t>What will happen?</a:t>
            </a:r>
            <a:endParaRPr lang="en-IN" dirty="0"/>
          </a:p>
        </p:txBody>
      </p:sp>
      <p:sp>
        <p:nvSpPr>
          <p:cNvPr id="17" name="Arrow: Pentagon 16">
            <a:extLst>
              <a:ext uri="{FF2B5EF4-FFF2-40B4-BE49-F238E27FC236}">
                <a16:creationId xmlns:a16="http://schemas.microsoft.com/office/drawing/2014/main" id="{7EC68F35-5F16-AF2A-EFBD-94FB2E5C7923}"/>
              </a:ext>
            </a:extLst>
          </p:cNvPr>
          <p:cNvSpPr/>
          <p:nvPr/>
        </p:nvSpPr>
        <p:spPr>
          <a:xfrm>
            <a:off x="2593848" y="3616452"/>
            <a:ext cx="5635752" cy="809244"/>
          </a:xfrm>
          <a:prstGeom prst="homePlate">
            <a:avLst/>
          </a:prstGeom>
          <a:solidFill>
            <a:srgbClr val="92D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Decision support</a:t>
            </a:r>
            <a:endParaRPr lang="en-IN" dirty="0"/>
          </a:p>
        </p:txBody>
      </p:sp>
      <p:sp>
        <p:nvSpPr>
          <p:cNvPr id="18" name="Arrow: Pentagon 17">
            <a:extLst>
              <a:ext uri="{FF2B5EF4-FFF2-40B4-BE49-F238E27FC236}">
                <a16:creationId xmlns:a16="http://schemas.microsoft.com/office/drawing/2014/main" id="{13135E2A-AB75-A35E-2643-D19CB8DFD11F}"/>
              </a:ext>
            </a:extLst>
          </p:cNvPr>
          <p:cNvSpPr/>
          <p:nvPr/>
        </p:nvSpPr>
        <p:spPr>
          <a:xfrm>
            <a:off x="2595372" y="4423410"/>
            <a:ext cx="7542276" cy="809244"/>
          </a:xfrm>
          <a:prstGeom prst="homePlate">
            <a:avLst/>
          </a:prstGeom>
          <a:solidFill>
            <a:srgbClr val="92D050"/>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43FB062F-D22A-265D-4AB8-0ADF511864ED}"/>
              </a:ext>
            </a:extLst>
          </p:cNvPr>
          <p:cNvSpPr txBox="1"/>
          <p:nvPr/>
        </p:nvSpPr>
        <p:spPr>
          <a:xfrm>
            <a:off x="2575560" y="685907"/>
            <a:ext cx="1466088" cy="461665"/>
          </a:xfrm>
          <a:prstGeom prst="rect">
            <a:avLst/>
          </a:prstGeom>
          <a:noFill/>
        </p:spPr>
        <p:txBody>
          <a:bodyPr wrap="square" rtlCol="0">
            <a:spAutoFit/>
          </a:bodyPr>
          <a:lstStyle/>
          <a:p>
            <a:r>
              <a:rPr lang="en-US" sz="2400" b="1" dirty="0">
                <a:solidFill>
                  <a:srgbClr val="92D050"/>
                </a:solidFill>
              </a:rPr>
              <a:t>Analytics</a:t>
            </a:r>
            <a:endParaRPr lang="en-IN" sz="2400" b="1" dirty="0">
              <a:solidFill>
                <a:srgbClr val="92D050"/>
              </a:solidFill>
            </a:endParaRPr>
          </a:p>
        </p:txBody>
      </p:sp>
      <p:sp>
        <p:nvSpPr>
          <p:cNvPr id="20" name="TextBox 19">
            <a:extLst>
              <a:ext uri="{FF2B5EF4-FFF2-40B4-BE49-F238E27FC236}">
                <a16:creationId xmlns:a16="http://schemas.microsoft.com/office/drawing/2014/main" id="{694B20A0-B20A-DC4F-C718-A442BF8FCA74}"/>
              </a:ext>
            </a:extLst>
          </p:cNvPr>
          <p:cNvSpPr txBox="1"/>
          <p:nvPr/>
        </p:nvSpPr>
        <p:spPr>
          <a:xfrm>
            <a:off x="5844540" y="681335"/>
            <a:ext cx="2092452" cy="461665"/>
          </a:xfrm>
          <a:prstGeom prst="rect">
            <a:avLst/>
          </a:prstGeom>
          <a:noFill/>
        </p:spPr>
        <p:txBody>
          <a:bodyPr wrap="square" rtlCol="0">
            <a:spAutoFit/>
          </a:bodyPr>
          <a:lstStyle/>
          <a:p>
            <a:r>
              <a:rPr lang="en-US" sz="2400" b="1" dirty="0">
                <a:solidFill>
                  <a:schemeClr val="accent1">
                    <a:lumMod val="75000"/>
                  </a:schemeClr>
                </a:solidFill>
              </a:rPr>
              <a:t>Human Input</a:t>
            </a:r>
            <a:endParaRPr lang="en-IN" sz="2400" b="1" dirty="0">
              <a:solidFill>
                <a:schemeClr val="accent1">
                  <a:lumMod val="75000"/>
                </a:schemeClr>
              </a:solidFill>
            </a:endParaRPr>
          </a:p>
        </p:txBody>
      </p:sp>
      <p:sp>
        <p:nvSpPr>
          <p:cNvPr id="21" name="Rectangle 20">
            <a:extLst>
              <a:ext uri="{FF2B5EF4-FFF2-40B4-BE49-F238E27FC236}">
                <a16:creationId xmlns:a16="http://schemas.microsoft.com/office/drawing/2014/main" id="{BE364032-3D80-14C2-10C7-CE81339AD50B}"/>
              </a:ext>
            </a:extLst>
          </p:cNvPr>
          <p:cNvSpPr/>
          <p:nvPr/>
        </p:nvSpPr>
        <p:spPr>
          <a:xfrm>
            <a:off x="2612136" y="3685032"/>
            <a:ext cx="3980688" cy="144475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DLaM Display" panose="02010000000000000000" pitchFamily="2" charset="0"/>
                <a:ea typeface="ADLaM Display" panose="02010000000000000000" pitchFamily="2" charset="0"/>
                <a:cs typeface="ADLaM Display" panose="02010000000000000000" pitchFamily="2" charset="0"/>
              </a:rPr>
              <a:t>Prescriptive</a:t>
            </a:r>
          </a:p>
          <a:p>
            <a:r>
              <a:rPr lang="en-US" dirty="0"/>
              <a:t>What should I do?</a:t>
            </a:r>
            <a:endParaRPr lang="en-IN" dirty="0"/>
          </a:p>
        </p:txBody>
      </p:sp>
      <p:sp>
        <p:nvSpPr>
          <p:cNvPr id="22" name="TextBox 21">
            <a:extLst>
              <a:ext uri="{FF2B5EF4-FFF2-40B4-BE49-F238E27FC236}">
                <a16:creationId xmlns:a16="http://schemas.microsoft.com/office/drawing/2014/main" id="{FF87B95C-CCAF-4721-9C0E-79B598D6AE47}"/>
              </a:ext>
            </a:extLst>
          </p:cNvPr>
          <p:cNvSpPr txBox="1"/>
          <p:nvPr/>
        </p:nvSpPr>
        <p:spPr>
          <a:xfrm>
            <a:off x="5660136" y="3858032"/>
            <a:ext cx="2313432" cy="400110"/>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Decision support</a:t>
            </a:r>
            <a:endParaRPr lang="en-IN"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3" name="TextBox 22">
            <a:extLst>
              <a:ext uri="{FF2B5EF4-FFF2-40B4-BE49-F238E27FC236}">
                <a16:creationId xmlns:a16="http://schemas.microsoft.com/office/drawing/2014/main" id="{033E26CA-0931-1592-781E-D459EFA8A2D6}"/>
              </a:ext>
            </a:extLst>
          </p:cNvPr>
          <p:cNvSpPr txBox="1"/>
          <p:nvPr/>
        </p:nvSpPr>
        <p:spPr>
          <a:xfrm>
            <a:off x="5660136" y="4616487"/>
            <a:ext cx="2763012" cy="400110"/>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Decision Automation</a:t>
            </a:r>
            <a:endParaRPr lang="en-IN"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4" name="TextBox 23">
            <a:extLst>
              <a:ext uri="{FF2B5EF4-FFF2-40B4-BE49-F238E27FC236}">
                <a16:creationId xmlns:a16="http://schemas.microsoft.com/office/drawing/2014/main" id="{69675041-AD5F-0C52-C146-F401721E34B8}"/>
              </a:ext>
            </a:extLst>
          </p:cNvPr>
          <p:cNvSpPr txBox="1"/>
          <p:nvPr/>
        </p:nvSpPr>
        <p:spPr>
          <a:xfrm>
            <a:off x="9596628" y="2786634"/>
            <a:ext cx="1315212" cy="584775"/>
          </a:xfrm>
          <a:prstGeom prst="rect">
            <a:avLst/>
          </a:prstGeom>
          <a:noFill/>
        </p:spPr>
        <p:txBody>
          <a:bodyPr wrap="square" rtlCol="0">
            <a:spAutoFit/>
          </a:bodyPr>
          <a:lstStyle/>
          <a:p>
            <a:r>
              <a:rPr lang="en-US" sz="3200" b="1" dirty="0">
                <a:solidFill>
                  <a:schemeClr val="bg1"/>
                </a:solidFill>
              </a:rPr>
              <a:t>Action</a:t>
            </a:r>
            <a:endParaRPr lang="en-IN" sz="3200" b="1" dirty="0">
              <a:solidFill>
                <a:schemeClr val="bg1"/>
              </a:solidFill>
            </a:endParaRPr>
          </a:p>
        </p:txBody>
      </p:sp>
      <p:sp>
        <p:nvSpPr>
          <p:cNvPr id="25" name="TextBox 24">
            <a:extLst>
              <a:ext uri="{FF2B5EF4-FFF2-40B4-BE49-F238E27FC236}">
                <a16:creationId xmlns:a16="http://schemas.microsoft.com/office/drawing/2014/main" id="{0BD99F36-DAA3-BF79-5036-46B3FC260B5E}"/>
              </a:ext>
            </a:extLst>
          </p:cNvPr>
          <p:cNvSpPr txBox="1"/>
          <p:nvPr/>
        </p:nvSpPr>
        <p:spPr>
          <a:xfrm>
            <a:off x="8045196" y="2543717"/>
            <a:ext cx="1208532" cy="461665"/>
          </a:xfrm>
          <a:prstGeom prst="rect">
            <a:avLst/>
          </a:prstGeom>
          <a:noFill/>
        </p:spPr>
        <p:txBody>
          <a:bodyPr wrap="square" rtlCol="0">
            <a:spAutoFit/>
          </a:bodyPr>
          <a:lstStyle/>
          <a:p>
            <a:r>
              <a:rPr lang="en-US" sz="2400" b="1" dirty="0">
                <a:solidFill>
                  <a:schemeClr val="bg1"/>
                </a:solidFill>
              </a:rPr>
              <a:t>Decision</a:t>
            </a:r>
            <a:endParaRPr lang="en-IN" sz="2400" b="1" dirty="0">
              <a:solidFill>
                <a:schemeClr val="bg1"/>
              </a:solidFill>
            </a:endParaRPr>
          </a:p>
        </p:txBody>
      </p:sp>
    </p:spTree>
    <p:extLst>
      <p:ext uri="{BB962C8B-B14F-4D97-AF65-F5344CB8AC3E}">
        <p14:creationId xmlns:p14="http://schemas.microsoft.com/office/powerpoint/2010/main" val="3773645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67218665-EA77-40EC-8172-4F17E2DED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25;p20">
            <a:extLst>
              <a:ext uri="{FF2B5EF4-FFF2-40B4-BE49-F238E27FC236}">
                <a16:creationId xmlns:a16="http://schemas.microsoft.com/office/drawing/2014/main" id="{A3B7C7CB-D4A2-BFE7-4374-3F67AD8C7F8F}"/>
              </a:ext>
            </a:extLst>
          </p:cNvPr>
          <p:cNvSpPr txBox="1">
            <a:spLocks/>
          </p:cNvSpPr>
          <p:nvPr/>
        </p:nvSpPr>
        <p:spPr>
          <a:xfrm>
            <a:off x="8199458" y="643467"/>
            <a:ext cx="3349075" cy="5584296"/>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5000"/>
              </a:lnSpc>
              <a:spcAft>
                <a:spcPts val="600"/>
              </a:spcAft>
              <a:buClr>
                <a:srgbClr val="7F7F7F"/>
              </a:buClr>
              <a:buSzPts val="3200"/>
            </a:pPr>
            <a:r>
              <a:rPr lang="en-US" sz="4000" b="1" spc="-120">
                <a:solidFill>
                  <a:srgbClr val="FFFFFF"/>
                </a:solidFill>
              </a:rPr>
              <a:t>Business model: CRISP-DM Methodology</a:t>
            </a:r>
            <a:endParaRPr lang="en-US" sz="4000" spc="-120">
              <a:solidFill>
                <a:srgbClr val="FFFFFF"/>
              </a:solidFill>
            </a:endParaRPr>
          </a:p>
        </p:txBody>
      </p:sp>
      <p:sp>
        <p:nvSpPr>
          <p:cNvPr id="3" name="Google Shape;137;p20">
            <a:extLst>
              <a:ext uri="{FF2B5EF4-FFF2-40B4-BE49-F238E27FC236}">
                <a16:creationId xmlns:a16="http://schemas.microsoft.com/office/drawing/2014/main" id="{1312BEED-77E0-0D50-610B-08E016860E5B}"/>
              </a:ext>
            </a:extLst>
          </p:cNvPr>
          <p:cNvSpPr txBox="1"/>
          <p:nvPr/>
        </p:nvSpPr>
        <p:spPr>
          <a:xfrm>
            <a:off x="274320" y="1801369"/>
            <a:ext cx="3529583" cy="613915"/>
          </a:xfrm>
          <a:prstGeom prst="rect">
            <a:avLst/>
          </a:prstGeom>
          <a:noFill/>
          <a:ln>
            <a:noFill/>
          </a:ln>
        </p:spPr>
        <p:txBody>
          <a:bodyPr spcFirstLastPara="1" wrap="square" lIns="0" tIns="45700" rIns="91425" bIns="45700" anchor="t" anchorCtr="0">
            <a:noAutofit/>
          </a:bodyPr>
          <a:lstStyle/>
          <a:p>
            <a:pPr defTabSz="297180">
              <a:spcAft>
                <a:spcPts val="600"/>
              </a:spcAft>
              <a:buFont typeface="+mj-lt"/>
              <a:buAutoNum type="arabicPeriod"/>
            </a:pPr>
            <a:r>
              <a:rPr lang="en-US" sz="1200" b="1" kern="1200" dirty="0">
                <a:solidFill>
                  <a:srgbClr val="233452"/>
                </a:solidFill>
                <a:latin typeface="Roboto"/>
                <a:ea typeface="+mn-ea"/>
                <a:cs typeface="+mn-cs"/>
              </a:rPr>
              <a:t>Business understanding </a:t>
            </a:r>
            <a:r>
              <a:rPr lang="en-US" sz="1200" kern="1200" dirty="0">
                <a:solidFill>
                  <a:srgbClr val="233452"/>
                </a:solidFill>
                <a:latin typeface="Roboto"/>
                <a:ea typeface="+mn-ea"/>
                <a:cs typeface="+mn-cs"/>
              </a:rPr>
              <a:t>– What does the business need? </a:t>
            </a:r>
            <a:endParaRPr lang="en-US" sz="2400" b="0" i="0" dirty="0">
              <a:solidFill>
                <a:srgbClr val="233452"/>
              </a:solidFill>
              <a:effectLst/>
              <a:latin typeface="Roboto"/>
            </a:endParaRPr>
          </a:p>
        </p:txBody>
      </p:sp>
      <p:sp>
        <p:nvSpPr>
          <p:cNvPr id="4" name="Google Shape;137;p20">
            <a:extLst>
              <a:ext uri="{FF2B5EF4-FFF2-40B4-BE49-F238E27FC236}">
                <a16:creationId xmlns:a16="http://schemas.microsoft.com/office/drawing/2014/main" id="{AE629018-DF1B-94D9-CDED-0AAAF8D50115}"/>
              </a:ext>
            </a:extLst>
          </p:cNvPr>
          <p:cNvSpPr txBox="1"/>
          <p:nvPr/>
        </p:nvSpPr>
        <p:spPr>
          <a:xfrm>
            <a:off x="274320" y="2447410"/>
            <a:ext cx="3445836" cy="457876"/>
          </a:xfrm>
          <a:prstGeom prst="rect">
            <a:avLst/>
          </a:prstGeom>
          <a:noFill/>
          <a:ln>
            <a:noFill/>
          </a:ln>
        </p:spPr>
        <p:txBody>
          <a:bodyPr spcFirstLastPara="1" wrap="square" lIns="0" tIns="45700" rIns="91425" bIns="45700" anchor="t" anchorCtr="0">
            <a:noAutofit/>
          </a:bodyPr>
          <a:lstStyle/>
          <a:p>
            <a:pPr defTabSz="297180">
              <a:spcAft>
                <a:spcPts val="600"/>
              </a:spcAft>
            </a:pPr>
            <a:r>
              <a:rPr lang="en-US" sz="1200" b="1" kern="1200" dirty="0">
                <a:solidFill>
                  <a:srgbClr val="233452"/>
                </a:solidFill>
                <a:latin typeface="Roboto"/>
                <a:ea typeface="+mn-ea"/>
                <a:cs typeface="+mn-cs"/>
              </a:rPr>
              <a:t>2.Data understanding </a:t>
            </a:r>
            <a:r>
              <a:rPr lang="en-US" sz="1200" kern="1200" dirty="0">
                <a:solidFill>
                  <a:srgbClr val="233452"/>
                </a:solidFill>
                <a:latin typeface="Roboto"/>
                <a:ea typeface="+mn-ea"/>
                <a:cs typeface="+mn-cs"/>
              </a:rPr>
              <a:t>– What data do we have / need? Is it clean?</a:t>
            </a:r>
            <a:endParaRPr lang="en-US" sz="1200" b="0" i="0" dirty="0">
              <a:solidFill>
                <a:srgbClr val="233452"/>
              </a:solidFill>
              <a:effectLst/>
              <a:latin typeface="Roboto"/>
            </a:endParaRPr>
          </a:p>
        </p:txBody>
      </p:sp>
      <p:sp>
        <p:nvSpPr>
          <p:cNvPr id="5" name="Google Shape;137;p20">
            <a:extLst>
              <a:ext uri="{FF2B5EF4-FFF2-40B4-BE49-F238E27FC236}">
                <a16:creationId xmlns:a16="http://schemas.microsoft.com/office/drawing/2014/main" id="{9E9132F0-F83C-51C8-2650-F1550F79BA37}"/>
              </a:ext>
            </a:extLst>
          </p:cNvPr>
          <p:cNvSpPr txBox="1"/>
          <p:nvPr/>
        </p:nvSpPr>
        <p:spPr>
          <a:xfrm>
            <a:off x="274320" y="3090551"/>
            <a:ext cx="3374091" cy="447961"/>
          </a:xfrm>
          <a:prstGeom prst="rect">
            <a:avLst/>
          </a:prstGeom>
          <a:noFill/>
          <a:ln>
            <a:noFill/>
          </a:ln>
        </p:spPr>
        <p:txBody>
          <a:bodyPr spcFirstLastPara="1" wrap="square" lIns="0" tIns="45700" rIns="91425" bIns="45700" anchor="t" anchorCtr="0">
            <a:noAutofit/>
          </a:bodyPr>
          <a:lstStyle/>
          <a:p>
            <a:pPr defTabSz="297180">
              <a:lnSpc>
                <a:spcPct val="120000"/>
              </a:lnSpc>
              <a:spcAft>
                <a:spcPts val="600"/>
              </a:spcAft>
            </a:pPr>
            <a:r>
              <a:rPr lang="en-US" sz="1200" kern="1200" dirty="0">
                <a:solidFill>
                  <a:srgbClr val="233452"/>
                </a:solidFill>
                <a:latin typeface="Roboto"/>
                <a:ea typeface="+mn-ea"/>
                <a:cs typeface="+mn-cs"/>
              </a:rPr>
              <a:t>3.</a:t>
            </a:r>
            <a:r>
              <a:rPr lang="en-US" sz="1200" b="1" kern="1200" dirty="0">
                <a:solidFill>
                  <a:srgbClr val="233452"/>
                </a:solidFill>
                <a:latin typeface="Roboto"/>
                <a:ea typeface="+mn-ea"/>
                <a:cs typeface="+mn-cs"/>
              </a:rPr>
              <a:t>Data preparation </a:t>
            </a:r>
            <a:r>
              <a:rPr lang="en-US" sz="1200" kern="1200" dirty="0">
                <a:solidFill>
                  <a:srgbClr val="233452"/>
                </a:solidFill>
                <a:latin typeface="Roboto"/>
                <a:ea typeface="+mn-ea"/>
                <a:cs typeface="+mn-cs"/>
              </a:rPr>
              <a:t>– How do we organize the data for modeling?</a:t>
            </a:r>
          </a:p>
          <a:p>
            <a:pPr marL="0" marR="0" lvl="0" indent="0" algn="l" rtl="0">
              <a:lnSpc>
                <a:spcPct val="120000"/>
              </a:lnSpc>
              <a:spcBef>
                <a:spcPts val="0"/>
              </a:spcBef>
              <a:spcAft>
                <a:spcPts val="600"/>
              </a:spcAft>
              <a:buNone/>
            </a:pPr>
            <a:endParaRPr lang="en-US" sz="1200" dirty="0">
              <a:solidFill>
                <a:srgbClr val="717171"/>
              </a:solidFill>
              <a:latin typeface="Roboto"/>
              <a:ea typeface="Roboto"/>
              <a:cs typeface="Roboto"/>
              <a:sym typeface="Roboto"/>
            </a:endParaRPr>
          </a:p>
        </p:txBody>
      </p:sp>
      <p:sp>
        <p:nvSpPr>
          <p:cNvPr id="6" name="Google Shape;137;p20">
            <a:extLst>
              <a:ext uri="{FF2B5EF4-FFF2-40B4-BE49-F238E27FC236}">
                <a16:creationId xmlns:a16="http://schemas.microsoft.com/office/drawing/2014/main" id="{3888018C-ECBB-3C29-97ED-5B96CAB05615}"/>
              </a:ext>
            </a:extLst>
          </p:cNvPr>
          <p:cNvSpPr txBox="1"/>
          <p:nvPr/>
        </p:nvSpPr>
        <p:spPr>
          <a:xfrm>
            <a:off x="286220" y="3723777"/>
            <a:ext cx="3445837" cy="457876"/>
          </a:xfrm>
          <a:prstGeom prst="rect">
            <a:avLst/>
          </a:prstGeom>
          <a:noFill/>
          <a:ln>
            <a:noFill/>
          </a:ln>
        </p:spPr>
        <p:txBody>
          <a:bodyPr spcFirstLastPara="1" wrap="square" lIns="0" tIns="45700" rIns="91425" bIns="45700" anchor="t" anchorCtr="0">
            <a:noAutofit/>
          </a:bodyPr>
          <a:lstStyle/>
          <a:p>
            <a:pPr defTabSz="297180">
              <a:spcAft>
                <a:spcPts val="600"/>
              </a:spcAft>
            </a:pPr>
            <a:r>
              <a:rPr lang="en-US" sz="1200" kern="1200" dirty="0">
                <a:solidFill>
                  <a:srgbClr val="233452"/>
                </a:solidFill>
                <a:latin typeface="Roboto"/>
                <a:ea typeface="+mn-ea"/>
                <a:cs typeface="+mn-cs"/>
              </a:rPr>
              <a:t>4</a:t>
            </a:r>
            <a:r>
              <a:rPr lang="en-US" sz="1200" b="1" kern="1200" dirty="0">
                <a:solidFill>
                  <a:srgbClr val="233452"/>
                </a:solidFill>
                <a:latin typeface="Roboto"/>
                <a:ea typeface="+mn-ea"/>
                <a:cs typeface="+mn-cs"/>
              </a:rPr>
              <a:t>.Modeling </a:t>
            </a:r>
            <a:r>
              <a:rPr lang="en-US" sz="1200" kern="1200" dirty="0">
                <a:solidFill>
                  <a:srgbClr val="233452"/>
                </a:solidFill>
                <a:latin typeface="Roboto"/>
                <a:ea typeface="+mn-ea"/>
                <a:cs typeface="+mn-cs"/>
              </a:rPr>
              <a:t>– What modeling techniques should we apply? </a:t>
            </a:r>
            <a:endParaRPr lang="en-US" sz="1200" b="0" i="0" dirty="0">
              <a:solidFill>
                <a:srgbClr val="233452"/>
              </a:solidFill>
              <a:effectLst/>
              <a:latin typeface="Roboto"/>
            </a:endParaRPr>
          </a:p>
        </p:txBody>
      </p:sp>
      <p:sp>
        <p:nvSpPr>
          <p:cNvPr id="7" name="Google Shape;137;p20">
            <a:extLst>
              <a:ext uri="{FF2B5EF4-FFF2-40B4-BE49-F238E27FC236}">
                <a16:creationId xmlns:a16="http://schemas.microsoft.com/office/drawing/2014/main" id="{CA439614-3352-ED3C-D99E-C8A0114E293F}"/>
              </a:ext>
            </a:extLst>
          </p:cNvPr>
          <p:cNvSpPr txBox="1"/>
          <p:nvPr/>
        </p:nvSpPr>
        <p:spPr>
          <a:xfrm>
            <a:off x="286222" y="4299540"/>
            <a:ext cx="3445836" cy="385676"/>
          </a:xfrm>
          <a:prstGeom prst="rect">
            <a:avLst/>
          </a:prstGeom>
          <a:noFill/>
          <a:ln>
            <a:noFill/>
          </a:ln>
        </p:spPr>
        <p:txBody>
          <a:bodyPr spcFirstLastPara="1" wrap="square" lIns="0" tIns="45700" rIns="91425" bIns="45700" anchor="t" anchorCtr="0">
            <a:noAutofit/>
          </a:bodyPr>
          <a:lstStyle/>
          <a:p>
            <a:pPr defTabSz="297180">
              <a:spcAft>
                <a:spcPts val="600"/>
              </a:spcAft>
            </a:pPr>
            <a:r>
              <a:rPr lang="en-US" sz="1200" kern="1200" dirty="0">
                <a:solidFill>
                  <a:srgbClr val="233452"/>
                </a:solidFill>
                <a:latin typeface="Roboto"/>
                <a:ea typeface="+mn-ea"/>
                <a:cs typeface="+mn-cs"/>
              </a:rPr>
              <a:t>5</a:t>
            </a:r>
            <a:r>
              <a:rPr lang="en-US" sz="1200" b="1" kern="1200" dirty="0">
                <a:solidFill>
                  <a:srgbClr val="233452"/>
                </a:solidFill>
                <a:latin typeface="Roboto"/>
                <a:ea typeface="+mn-ea"/>
                <a:cs typeface="+mn-cs"/>
              </a:rPr>
              <a:t>.Evaluation </a:t>
            </a:r>
            <a:r>
              <a:rPr lang="en-US" sz="1200" kern="1200" dirty="0">
                <a:solidFill>
                  <a:srgbClr val="233452"/>
                </a:solidFill>
                <a:latin typeface="Roboto"/>
                <a:ea typeface="+mn-ea"/>
                <a:cs typeface="+mn-cs"/>
              </a:rPr>
              <a:t>– Which model best meets the business objectives?</a:t>
            </a:r>
            <a:endParaRPr lang="en-US" sz="1200" b="0" i="0" dirty="0">
              <a:solidFill>
                <a:srgbClr val="233452"/>
              </a:solidFill>
              <a:effectLst/>
              <a:latin typeface="Roboto"/>
            </a:endParaRPr>
          </a:p>
        </p:txBody>
      </p:sp>
      <p:sp>
        <p:nvSpPr>
          <p:cNvPr id="8" name="Google Shape;137;p20">
            <a:extLst>
              <a:ext uri="{FF2B5EF4-FFF2-40B4-BE49-F238E27FC236}">
                <a16:creationId xmlns:a16="http://schemas.microsoft.com/office/drawing/2014/main" id="{005793E6-1D8C-0FF3-26D9-E9D74533462F}"/>
              </a:ext>
            </a:extLst>
          </p:cNvPr>
          <p:cNvSpPr txBox="1"/>
          <p:nvPr/>
        </p:nvSpPr>
        <p:spPr>
          <a:xfrm>
            <a:off x="286222" y="4824850"/>
            <a:ext cx="3445836" cy="416083"/>
          </a:xfrm>
          <a:prstGeom prst="rect">
            <a:avLst/>
          </a:prstGeom>
          <a:noFill/>
          <a:ln>
            <a:noFill/>
          </a:ln>
        </p:spPr>
        <p:txBody>
          <a:bodyPr spcFirstLastPara="1" wrap="square" lIns="0" tIns="45700" rIns="91425" bIns="45700" anchor="t" anchorCtr="0">
            <a:noAutofit/>
          </a:bodyPr>
          <a:lstStyle/>
          <a:p>
            <a:pPr defTabSz="297180">
              <a:spcAft>
                <a:spcPts val="600"/>
              </a:spcAft>
            </a:pPr>
            <a:r>
              <a:rPr lang="en-US" sz="1200" kern="1200" dirty="0">
                <a:solidFill>
                  <a:srgbClr val="233452"/>
                </a:solidFill>
                <a:latin typeface="Roboto"/>
                <a:ea typeface="+mn-ea"/>
                <a:cs typeface="+mn-cs"/>
              </a:rPr>
              <a:t>6</a:t>
            </a:r>
            <a:r>
              <a:rPr lang="en-US" sz="1200" b="1" kern="1200" dirty="0">
                <a:solidFill>
                  <a:srgbClr val="233452"/>
                </a:solidFill>
                <a:latin typeface="Roboto"/>
                <a:ea typeface="+mn-ea"/>
                <a:cs typeface="+mn-cs"/>
              </a:rPr>
              <a:t>.Deployment </a:t>
            </a:r>
            <a:r>
              <a:rPr lang="en-US" sz="1200" kern="1200" dirty="0">
                <a:solidFill>
                  <a:srgbClr val="233452"/>
                </a:solidFill>
                <a:latin typeface="Roboto"/>
                <a:ea typeface="+mn-ea"/>
                <a:cs typeface="+mn-cs"/>
              </a:rPr>
              <a:t>– How do stakeholders access the results?</a:t>
            </a:r>
            <a:endParaRPr lang="en-US" sz="1200" b="0" i="0" dirty="0">
              <a:solidFill>
                <a:srgbClr val="233452"/>
              </a:solidFill>
              <a:effectLst/>
              <a:latin typeface="Roboto"/>
            </a:endParaRPr>
          </a:p>
        </p:txBody>
      </p:sp>
      <p:pic>
        <p:nvPicPr>
          <p:cNvPr id="7170" name="Picture 2" descr="CRISP-DM Methodology For Your First Data Science Project | by Cornellius  Yudha Wijaya | Towards Data Science">
            <a:extLst>
              <a:ext uri="{FF2B5EF4-FFF2-40B4-BE49-F238E27FC236}">
                <a16:creationId xmlns:a16="http://schemas.microsoft.com/office/drawing/2014/main" id="{1CA61147-678A-720D-398F-135D49E30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4066" y="1956107"/>
            <a:ext cx="2857909" cy="299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191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9;p18">
            <a:extLst>
              <a:ext uri="{FF2B5EF4-FFF2-40B4-BE49-F238E27FC236}">
                <a16:creationId xmlns:a16="http://schemas.microsoft.com/office/drawing/2014/main" id="{D22B05B0-8CF6-1033-E9BD-BB94C3CC064F}"/>
              </a:ext>
            </a:extLst>
          </p:cNvPr>
          <p:cNvSpPr txBox="1">
            <a:spLocks/>
          </p:cNvSpPr>
          <p:nvPr/>
        </p:nvSpPr>
        <p:spPr>
          <a:xfrm>
            <a:off x="3720114" y="94424"/>
            <a:ext cx="4751772" cy="911416"/>
          </a:xfrm>
          <a:prstGeom prst="rect">
            <a:avLst/>
          </a:prstGeom>
          <a:noFill/>
          <a:ln>
            <a:noFill/>
          </a:ln>
        </p:spPr>
        <p:txBody>
          <a:bodyPr spcFirstLastPara="1" wrap="square" lIns="0" tIns="0" rIns="0" bIns="0" anchor="ctr" anchorCtr="0">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spcBef>
                <a:spcPts val="0"/>
              </a:spcBef>
              <a:buClr>
                <a:srgbClr val="7F7F7F"/>
              </a:buClr>
              <a:buSzPts val="3200"/>
              <a:buFont typeface="Roboto"/>
              <a:buNone/>
            </a:pPr>
            <a:r>
              <a:rPr lang="en-US" sz="4000" b="1" dirty="0">
                <a:solidFill>
                  <a:srgbClr val="E3620B"/>
                </a:solidFill>
              </a:rPr>
              <a:t>Business Understanding</a:t>
            </a:r>
            <a:endParaRPr lang="en-IN" sz="4000" b="1" dirty="0">
              <a:solidFill>
                <a:srgbClr val="E3620B"/>
              </a:solidFill>
            </a:endParaRPr>
          </a:p>
        </p:txBody>
      </p:sp>
      <p:sp>
        <p:nvSpPr>
          <p:cNvPr id="3" name="Oval 2">
            <a:extLst>
              <a:ext uri="{FF2B5EF4-FFF2-40B4-BE49-F238E27FC236}">
                <a16:creationId xmlns:a16="http://schemas.microsoft.com/office/drawing/2014/main" id="{B5878801-410B-70EE-1839-9A9A47F01D4B}"/>
              </a:ext>
            </a:extLst>
          </p:cNvPr>
          <p:cNvSpPr/>
          <p:nvPr/>
        </p:nvSpPr>
        <p:spPr>
          <a:xfrm>
            <a:off x="1005840" y="2404872"/>
            <a:ext cx="2980944" cy="2788920"/>
          </a:xfrm>
          <a:prstGeom prst="ellipse">
            <a:avLst/>
          </a:prstGeom>
          <a:solidFill>
            <a:srgbClr val="FB99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Understand the core objectives of the business and their requirements</a:t>
            </a:r>
            <a:endParaRPr lang="en-IN" sz="2000" b="1" dirty="0"/>
          </a:p>
        </p:txBody>
      </p:sp>
      <p:cxnSp>
        <p:nvCxnSpPr>
          <p:cNvPr id="5" name="Straight Connector 4">
            <a:extLst>
              <a:ext uri="{FF2B5EF4-FFF2-40B4-BE49-F238E27FC236}">
                <a16:creationId xmlns:a16="http://schemas.microsoft.com/office/drawing/2014/main" id="{4B573257-7315-B68B-5545-715DD847A624}"/>
              </a:ext>
            </a:extLst>
          </p:cNvPr>
          <p:cNvCxnSpPr/>
          <p:nvPr/>
        </p:nvCxnSpPr>
        <p:spPr>
          <a:xfrm>
            <a:off x="4160520" y="3799332"/>
            <a:ext cx="2304288"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 name="Rectangle: Diagonal Corners Rounded 5">
            <a:extLst>
              <a:ext uri="{FF2B5EF4-FFF2-40B4-BE49-F238E27FC236}">
                <a16:creationId xmlns:a16="http://schemas.microsoft.com/office/drawing/2014/main" id="{C9CD622D-997A-F148-2365-D2D0F9FFE742}"/>
              </a:ext>
            </a:extLst>
          </p:cNvPr>
          <p:cNvSpPr/>
          <p:nvPr/>
        </p:nvSpPr>
        <p:spPr>
          <a:xfrm>
            <a:off x="6556248" y="2084832"/>
            <a:ext cx="4343400" cy="3108949"/>
          </a:xfrm>
          <a:prstGeom prst="round2DiagRect">
            <a:avLst/>
          </a:prstGeom>
          <a:solidFill>
            <a:srgbClr val="74A2E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The goal is to identify the customer segments based on their interests and similarities. A company can analyze which customer segment is most likely to buy the product and then market the product only on that segment. It helps a business to better understand its customers and makes it easier for them to modify products according to the specific needs</a:t>
            </a:r>
            <a:endParaRPr lang="en-IN" b="1" dirty="0"/>
          </a:p>
        </p:txBody>
      </p:sp>
    </p:spTree>
    <p:extLst>
      <p:ext uri="{BB962C8B-B14F-4D97-AF65-F5344CB8AC3E}">
        <p14:creationId xmlns:p14="http://schemas.microsoft.com/office/powerpoint/2010/main" val="358441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9;p18">
            <a:extLst>
              <a:ext uri="{FF2B5EF4-FFF2-40B4-BE49-F238E27FC236}">
                <a16:creationId xmlns:a16="http://schemas.microsoft.com/office/drawing/2014/main" id="{CF431683-A96A-75A3-09FB-192D80D681C0}"/>
              </a:ext>
            </a:extLst>
          </p:cNvPr>
          <p:cNvSpPr txBox="1">
            <a:spLocks/>
          </p:cNvSpPr>
          <p:nvPr/>
        </p:nvSpPr>
        <p:spPr>
          <a:xfrm>
            <a:off x="3720114" y="94424"/>
            <a:ext cx="4751772" cy="911416"/>
          </a:xfrm>
          <a:prstGeom prst="rect">
            <a:avLst/>
          </a:prstGeom>
          <a:noFill/>
          <a:ln>
            <a:noFill/>
          </a:ln>
        </p:spPr>
        <p:txBody>
          <a:bodyPr spcFirstLastPara="1" wrap="square" lIns="0" tIns="0" rIns="0" bIns="0" anchor="ctr" anchorCtr="0">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spcBef>
                <a:spcPts val="0"/>
              </a:spcBef>
              <a:buClr>
                <a:srgbClr val="7F7F7F"/>
              </a:buClr>
              <a:buSzPts val="3200"/>
              <a:buFont typeface="Roboto"/>
              <a:buNone/>
            </a:pPr>
            <a:r>
              <a:rPr lang="en-US" sz="4000" b="1" dirty="0">
                <a:solidFill>
                  <a:srgbClr val="E3620B"/>
                </a:solidFill>
              </a:rPr>
              <a:t>Data Understanding</a:t>
            </a:r>
            <a:endParaRPr lang="en-IN" sz="4000" b="1" dirty="0">
              <a:solidFill>
                <a:srgbClr val="E3620B"/>
              </a:solidFill>
            </a:endParaRPr>
          </a:p>
        </p:txBody>
      </p:sp>
      <p:sp>
        <p:nvSpPr>
          <p:cNvPr id="4" name="Oval 3">
            <a:extLst>
              <a:ext uri="{FF2B5EF4-FFF2-40B4-BE49-F238E27FC236}">
                <a16:creationId xmlns:a16="http://schemas.microsoft.com/office/drawing/2014/main" id="{36B3ED21-E3C8-D590-A397-24B38C98209F}"/>
              </a:ext>
            </a:extLst>
          </p:cNvPr>
          <p:cNvSpPr/>
          <p:nvPr/>
        </p:nvSpPr>
        <p:spPr>
          <a:xfrm>
            <a:off x="1005840" y="2404872"/>
            <a:ext cx="2980944" cy="2788920"/>
          </a:xfrm>
          <a:prstGeom prst="ellipse">
            <a:avLst/>
          </a:prstGeom>
          <a:solidFill>
            <a:srgbClr val="FB99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Understand the data you're working with, its structure, quality, and relevance to the problem at hand</a:t>
            </a:r>
            <a:endParaRPr lang="en-IN" sz="2000" b="1" dirty="0"/>
          </a:p>
        </p:txBody>
      </p:sp>
      <p:cxnSp>
        <p:nvCxnSpPr>
          <p:cNvPr id="9" name="Straight Connector 8">
            <a:extLst>
              <a:ext uri="{FF2B5EF4-FFF2-40B4-BE49-F238E27FC236}">
                <a16:creationId xmlns:a16="http://schemas.microsoft.com/office/drawing/2014/main" id="{7B731129-F0A7-4AF8-468E-8DA2A143F031}"/>
              </a:ext>
            </a:extLst>
          </p:cNvPr>
          <p:cNvCxnSpPr>
            <a:cxnSpLocks/>
          </p:cNvCxnSpPr>
          <p:nvPr/>
        </p:nvCxnSpPr>
        <p:spPr>
          <a:xfrm flipV="1">
            <a:off x="3904488" y="2519172"/>
            <a:ext cx="804672" cy="90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B169F0-EC45-07CE-5DD1-FF10912A1A35}"/>
              </a:ext>
            </a:extLst>
          </p:cNvPr>
          <p:cNvCxnSpPr>
            <a:cxnSpLocks/>
          </p:cNvCxnSpPr>
          <p:nvPr/>
        </p:nvCxnSpPr>
        <p:spPr>
          <a:xfrm>
            <a:off x="3875532" y="4285488"/>
            <a:ext cx="944880" cy="798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0E10DD-5825-484D-2571-D4C23A09AB72}"/>
              </a:ext>
            </a:extLst>
          </p:cNvPr>
          <p:cNvCxnSpPr>
            <a:cxnSpLocks/>
          </p:cNvCxnSpPr>
          <p:nvPr/>
        </p:nvCxnSpPr>
        <p:spPr>
          <a:xfrm>
            <a:off x="4709160" y="2519172"/>
            <a:ext cx="13167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5AFEEF-534E-A36F-38FF-F946090ED322}"/>
              </a:ext>
            </a:extLst>
          </p:cNvPr>
          <p:cNvCxnSpPr>
            <a:cxnSpLocks/>
          </p:cNvCxnSpPr>
          <p:nvPr/>
        </p:nvCxnSpPr>
        <p:spPr>
          <a:xfrm>
            <a:off x="4820412" y="5084064"/>
            <a:ext cx="1275588"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Google Shape;181;p22">
            <a:extLst>
              <a:ext uri="{FF2B5EF4-FFF2-40B4-BE49-F238E27FC236}">
                <a16:creationId xmlns:a16="http://schemas.microsoft.com/office/drawing/2014/main" id="{AD645C47-C26E-6CA2-BC08-A1BF9B363AB4}"/>
              </a:ext>
            </a:extLst>
          </p:cNvPr>
          <p:cNvSpPr/>
          <p:nvPr/>
        </p:nvSpPr>
        <p:spPr>
          <a:xfrm>
            <a:off x="6025896" y="2093098"/>
            <a:ext cx="913613" cy="852147"/>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rgbClr val="B4C290"/>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endParaRPr sz="1700" dirty="0">
              <a:solidFill>
                <a:schemeClr val="lt1"/>
              </a:solidFill>
              <a:latin typeface="Roboto"/>
              <a:ea typeface="Roboto"/>
              <a:cs typeface="Roboto"/>
              <a:sym typeface="Roboto"/>
            </a:endParaRPr>
          </a:p>
        </p:txBody>
      </p:sp>
      <p:sp>
        <p:nvSpPr>
          <p:cNvPr id="19" name="Google Shape;181;p22">
            <a:extLst>
              <a:ext uri="{FF2B5EF4-FFF2-40B4-BE49-F238E27FC236}">
                <a16:creationId xmlns:a16="http://schemas.microsoft.com/office/drawing/2014/main" id="{0A98A174-7288-9154-26BE-85F85586B01D}"/>
              </a:ext>
            </a:extLst>
          </p:cNvPr>
          <p:cNvSpPr/>
          <p:nvPr/>
        </p:nvSpPr>
        <p:spPr>
          <a:xfrm>
            <a:off x="6025896" y="4657990"/>
            <a:ext cx="913613" cy="852147"/>
          </a:xfrm>
          <a:custGeom>
            <a:avLst/>
            <a:gdLst/>
            <a:ahLst/>
            <a:cxnLst/>
            <a:rect l="l" t="t" r="r" b="b"/>
            <a:pathLst>
              <a:path w="845939" h="845939" extrusionOk="0">
                <a:moveTo>
                  <a:pt x="0" y="422970"/>
                </a:moveTo>
                <a:cubicBezTo>
                  <a:pt x="0" y="189370"/>
                  <a:pt x="189370" y="0"/>
                  <a:pt x="422970" y="0"/>
                </a:cubicBezTo>
                <a:cubicBezTo>
                  <a:pt x="656570" y="0"/>
                  <a:pt x="845940" y="189370"/>
                  <a:pt x="845940" y="422970"/>
                </a:cubicBezTo>
                <a:cubicBezTo>
                  <a:pt x="845940" y="656570"/>
                  <a:pt x="656570" y="845940"/>
                  <a:pt x="422970" y="845940"/>
                </a:cubicBezTo>
                <a:cubicBezTo>
                  <a:pt x="189370" y="845940"/>
                  <a:pt x="0" y="656570"/>
                  <a:pt x="0" y="422970"/>
                </a:cubicBezTo>
                <a:close/>
              </a:path>
            </a:pathLst>
          </a:custGeom>
          <a:solidFill>
            <a:srgbClr val="B4C290"/>
          </a:solidFill>
          <a:ln>
            <a:noFill/>
          </a:ln>
        </p:spPr>
        <p:txBody>
          <a:bodyPr spcFirstLastPara="1" wrap="square" lIns="145475" tIns="145475" rIns="145475" bIns="145475" anchor="ctr" anchorCtr="0">
            <a:noAutofit/>
          </a:bodyPr>
          <a:lstStyle/>
          <a:p>
            <a:pPr marL="0" marR="0" lvl="0" indent="0" algn="ctr" rtl="0">
              <a:lnSpc>
                <a:spcPct val="90000"/>
              </a:lnSpc>
              <a:spcBef>
                <a:spcPts val="0"/>
              </a:spcBef>
              <a:spcAft>
                <a:spcPts val="0"/>
              </a:spcAft>
              <a:buNone/>
            </a:pPr>
            <a:endParaRPr sz="1700" dirty="0">
              <a:solidFill>
                <a:schemeClr val="lt1"/>
              </a:solidFill>
              <a:latin typeface="Roboto"/>
              <a:ea typeface="Roboto"/>
              <a:cs typeface="Roboto"/>
              <a:sym typeface="Roboto"/>
            </a:endParaRPr>
          </a:p>
        </p:txBody>
      </p:sp>
      <p:sp>
        <p:nvSpPr>
          <p:cNvPr id="20" name="Google Shape;183;p22">
            <a:extLst>
              <a:ext uri="{FF2B5EF4-FFF2-40B4-BE49-F238E27FC236}">
                <a16:creationId xmlns:a16="http://schemas.microsoft.com/office/drawing/2014/main" id="{953200C2-9A64-6BBC-EDFC-9BB102830FE2}"/>
              </a:ext>
            </a:extLst>
          </p:cNvPr>
          <p:cNvSpPr txBox="1"/>
          <p:nvPr/>
        </p:nvSpPr>
        <p:spPr>
          <a:xfrm>
            <a:off x="7194671" y="1303914"/>
            <a:ext cx="3567900" cy="2430514"/>
          </a:xfrm>
          <a:prstGeom prst="rect">
            <a:avLst/>
          </a:prstGeom>
          <a:noFill/>
          <a:ln>
            <a:noFill/>
          </a:ln>
        </p:spPr>
        <p:txBody>
          <a:bodyPr spcFirstLastPara="1" wrap="square" lIns="0" tIns="0" rIns="0" bIns="0" anchor="ctr" anchorCtr="0">
            <a:noAutofit/>
          </a:bodyPr>
          <a:lstStyle/>
          <a:p>
            <a:pPr marL="285750" indent="-285750">
              <a:lnSpc>
                <a:spcPct val="120000"/>
              </a:lnSpc>
              <a:buClr>
                <a:schemeClr val="accent1"/>
              </a:buClr>
              <a:buSzPts val="1200"/>
              <a:buFont typeface="Wingdings" panose="05000000000000000000" pitchFamily="2" charset="2"/>
              <a:buChar char="ü"/>
            </a:pPr>
            <a:r>
              <a:rPr lang="en-US" b="1" dirty="0">
                <a:solidFill>
                  <a:schemeClr val="accent1">
                    <a:lumMod val="75000"/>
                  </a:schemeClr>
                </a:solidFill>
                <a:latin typeface="-apple-system"/>
                <a:ea typeface="Roboto"/>
                <a:cs typeface="Roboto"/>
              </a:rPr>
              <a:t>Data Collection</a:t>
            </a:r>
          </a:p>
          <a:p>
            <a:pPr marL="285750" indent="-285750">
              <a:lnSpc>
                <a:spcPct val="120000"/>
              </a:lnSpc>
              <a:buClr>
                <a:schemeClr val="accent1"/>
              </a:buClr>
              <a:buSzPts val="1200"/>
              <a:buFont typeface="Wingdings" panose="05000000000000000000" pitchFamily="2" charset="2"/>
              <a:buChar char="ü"/>
            </a:pPr>
            <a:r>
              <a:rPr lang="en-IN" b="1" i="0" dirty="0">
                <a:solidFill>
                  <a:schemeClr val="accent1">
                    <a:lumMod val="75000"/>
                  </a:schemeClr>
                </a:solidFill>
                <a:effectLst/>
                <a:latin typeface="Söhne"/>
              </a:rPr>
              <a:t>Data Sources</a:t>
            </a:r>
            <a:endParaRPr lang="en-US" b="1" i="0" dirty="0">
              <a:solidFill>
                <a:schemeClr val="accent1">
                  <a:lumMod val="75000"/>
                </a:schemeClr>
              </a:solidFill>
              <a:effectLst/>
              <a:latin typeface="-apple-system"/>
              <a:ea typeface="Roboto"/>
              <a:cs typeface="Roboto"/>
            </a:endParaRPr>
          </a:p>
          <a:p>
            <a:pPr marL="285750" indent="-285750">
              <a:lnSpc>
                <a:spcPct val="120000"/>
              </a:lnSpc>
              <a:buClr>
                <a:schemeClr val="accent1"/>
              </a:buClr>
              <a:buSzPts val="1200"/>
              <a:buFont typeface="Wingdings" panose="05000000000000000000" pitchFamily="2" charset="2"/>
              <a:buChar char="ü"/>
            </a:pPr>
            <a:r>
              <a:rPr lang="en-IN" b="1" i="0" dirty="0">
                <a:solidFill>
                  <a:schemeClr val="accent1">
                    <a:lumMod val="75000"/>
                  </a:schemeClr>
                </a:solidFill>
                <a:effectLst/>
                <a:latin typeface="Söhne"/>
              </a:rPr>
              <a:t>Data Types</a:t>
            </a:r>
          </a:p>
          <a:p>
            <a:pPr marL="285750" indent="-285750">
              <a:lnSpc>
                <a:spcPct val="120000"/>
              </a:lnSpc>
              <a:buClr>
                <a:schemeClr val="accent1"/>
              </a:buClr>
              <a:buSzPts val="1200"/>
              <a:buFont typeface="Wingdings" panose="05000000000000000000" pitchFamily="2" charset="2"/>
              <a:buChar char="ü"/>
            </a:pPr>
            <a:r>
              <a:rPr lang="en-IN" b="1" i="0" dirty="0">
                <a:solidFill>
                  <a:schemeClr val="accent1">
                    <a:lumMod val="75000"/>
                  </a:schemeClr>
                </a:solidFill>
                <a:effectLst/>
                <a:latin typeface="Söhne"/>
              </a:rPr>
              <a:t>Data Volume</a:t>
            </a:r>
            <a:endParaRPr lang="en-IN" b="1" dirty="0">
              <a:solidFill>
                <a:schemeClr val="accent1">
                  <a:lumMod val="75000"/>
                </a:schemeClr>
              </a:solidFill>
              <a:latin typeface="Söhne"/>
            </a:endParaRPr>
          </a:p>
          <a:p>
            <a:pPr marL="285750" indent="-285750">
              <a:lnSpc>
                <a:spcPct val="120000"/>
              </a:lnSpc>
              <a:buClr>
                <a:schemeClr val="accent1"/>
              </a:buClr>
              <a:buSzPts val="1200"/>
              <a:buFont typeface="Wingdings" panose="05000000000000000000" pitchFamily="2" charset="2"/>
              <a:buChar char="ü"/>
            </a:pPr>
            <a:r>
              <a:rPr lang="en-IN" b="1" i="0" dirty="0">
                <a:solidFill>
                  <a:schemeClr val="accent1">
                    <a:lumMod val="75000"/>
                  </a:schemeClr>
                </a:solidFill>
                <a:effectLst/>
                <a:latin typeface="Söhne"/>
              </a:rPr>
              <a:t>Data Quality</a:t>
            </a:r>
          </a:p>
          <a:p>
            <a:pPr marL="285750" indent="-285750">
              <a:lnSpc>
                <a:spcPct val="120000"/>
              </a:lnSpc>
              <a:buClr>
                <a:schemeClr val="accent1"/>
              </a:buClr>
              <a:buSzPts val="1200"/>
              <a:buFont typeface="Wingdings" panose="05000000000000000000" pitchFamily="2" charset="2"/>
              <a:buChar char="ü"/>
            </a:pPr>
            <a:r>
              <a:rPr lang="en-IN" b="1" i="0" dirty="0">
                <a:solidFill>
                  <a:schemeClr val="accent1">
                    <a:lumMod val="75000"/>
                  </a:schemeClr>
                </a:solidFill>
                <a:effectLst/>
                <a:latin typeface="Söhne"/>
              </a:rPr>
              <a:t>Data Preprocessing</a:t>
            </a:r>
            <a:endParaRPr lang="en-IN" b="1" dirty="0">
              <a:solidFill>
                <a:schemeClr val="accent1">
                  <a:lumMod val="75000"/>
                </a:schemeClr>
              </a:solidFill>
              <a:latin typeface="Söhne"/>
            </a:endParaRPr>
          </a:p>
          <a:p>
            <a:pPr marL="285750" indent="-285750">
              <a:lnSpc>
                <a:spcPct val="120000"/>
              </a:lnSpc>
              <a:buClr>
                <a:schemeClr val="accent1"/>
              </a:buClr>
              <a:buSzPts val="1200"/>
              <a:buFont typeface="Wingdings" panose="05000000000000000000" pitchFamily="2" charset="2"/>
              <a:buChar char="ü"/>
            </a:pPr>
            <a:r>
              <a:rPr lang="en-IN" b="1" i="0" dirty="0">
                <a:solidFill>
                  <a:schemeClr val="accent1">
                    <a:lumMod val="75000"/>
                  </a:schemeClr>
                </a:solidFill>
                <a:effectLst/>
                <a:latin typeface="Söhne"/>
              </a:rPr>
              <a:t>Data Limitations</a:t>
            </a:r>
            <a:endParaRPr lang="en-US" b="1" dirty="0">
              <a:solidFill>
                <a:schemeClr val="accent1">
                  <a:lumMod val="75000"/>
                </a:schemeClr>
              </a:solidFill>
            </a:endParaRPr>
          </a:p>
        </p:txBody>
      </p:sp>
      <p:sp>
        <p:nvSpPr>
          <p:cNvPr id="21" name="Google Shape;183;p22">
            <a:extLst>
              <a:ext uri="{FF2B5EF4-FFF2-40B4-BE49-F238E27FC236}">
                <a16:creationId xmlns:a16="http://schemas.microsoft.com/office/drawing/2014/main" id="{CC8476DE-F429-7410-AB11-E5FBDE9BAF15}"/>
              </a:ext>
            </a:extLst>
          </p:cNvPr>
          <p:cNvSpPr txBox="1"/>
          <p:nvPr/>
        </p:nvSpPr>
        <p:spPr>
          <a:xfrm>
            <a:off x="7194671" y="4045340"/>
            <a:ext cx="3567900" cy="2136320"/>
          </a:xfrm>
          <a:prstGeom prst="rect">
            <a:avLst/>
          </a:prstGeom>
          <a:noFill/>
          <a:ln>
            <a:noFill/>
          </a:ln>
        </p:spPr>
        <p:txBody>
          <a:bodyPr spcFirstLastPara="1" wrap="square" lIns="0" tIns="0" rIns="0" bIns="0" anchor="ctr" anchorCtr="0">
            <a:noAutofit/>
          </a:bodyPr>
          <a:lstStyle/>
          <a:p>
            <a:pPr lvl="0" rtl="0">
              <a:lnSpc>
                <a:spcPct val="100000"/>
              </a:lnSpc>
            </a:pPr>
            <a:r>
              <a:rPr lang="en-US" b="1" dirty="0">
                <a:solidFill>
                  <a:schemeClr val="accent1">
                    <a:lumMod val="75000"/>
                  </a:schemeClr>
                </a:solidFill>
                <a:latin typeface="-apple-system"/>
                <a:ea typeface="Roboto"/>
                <a:cs typeface="Roboto"/>
              </a:rPr>
              <a:t>Data sets:</a:t>
            </a:r>
          </a:p>
          <a:p>
            <a:pPr marL="285750" lvl="0" indent="-285750" rtl="0">
              <a:lnSpc>
                <a:spcPct val="100000"/>
              </a:lnSpc>
              <a:buFont typeface="Wingdings" panose="05000000000000000000" pitchFamily="2" charset="2"/>
              <a:buChar char="Ø"/>
            </a:pPr>
            <a:r>
              <a:rPr lang="en-US" dirty="0">
                <a:solidFill>
                  <a:schemeClr val="accent1">
                    <a:lumMod val="75000"/>
                  </a:schemeClr>
                </a:solidFill>
                <a:latin typeface="-apple-system"/>
                <a:ea typeface="Roboto"/>
                <a:cs typeface="Roboto"/>
              </a:rPr>
              <a:t>Customers</a:t>
            </a:r>
          </a:p>
          <a:p>
            <a:pPr marL="285750" lvl="0" indent="-285750" rtl="0">
              <a:lnSpc>
                <a:spcPct val="100000"/>
              </a:lnSpc>
              <a:buFont typeface="Wingdings" panose="05000000000000000000" pitchFamily="2" charset="2"/>
              <a:buChar char="Ø"/>
            </a:pPr>
            <a:r>
              <a:rPr lang="en-US" dirty="0">
                <a:solidFill>
                  <a:schemeClr val="accent1">
                    <a:lumMod val="75000"/>
                  </a:schemeClr>
                </a:solidFill>
                <a:latin typeface="-apple-system"/>
                <a:ea typeface="Roboto"/>
                <a:cs typeface="Roboto"/>
              </a:rPr>
              <a:t>Products</a:t>
            </a:r>
          </a:p>
          <a:p>
            <a:pPr marL="285750" lvl="0" indent="-285750" rtl="0">
              <a:lnSpc>
                <a:spcPct val="100000"/>
              </a:lnSpc>
              <a:buFont typeface="Wingdings" panose="05000000000000000000" pitchFamily="2" charset="2"/>
              <a:buChar char="Ø"/>
            </a:pPr>
            <a:r>
              <a:rPr lang="en-US" dirty="0">
                <a:solidFill>
                  <a:schemeClr val="accent1">
                    <a:lumMod val="75000"/>
                  </a:schemeClr>
                </a:solidFill>
                <a:latin typeface="-apple-system"/>
                <a:ea typeface="Roboto"/>
                <a:cs typeface="Roboto"/>
              </a:rPr>
              <a:t>Promotion</a:t>
            </a:r>
          </a:p>
          <a:p>
            <a:pPr marL="285750" lvl="0" indent="-285750" rtl="0">
              <a:lnSpc>
                <a:spcPct val="100000"/>
              </a:lnSpc>
              <a:buFont typeface="Wingdings" panose="05000000000000000000" pitchFamily="2" charset="2"/>
              <a:buChar char="Ø"/>
            </a:pPr>
            <a:r>
              <a:rPr lang="en-US" dirty="0">
                <a:solidFill>
                  <a:schemeClr val="accent1">
                    <a:lumMod val="75000"/>
                  </a:schemeClr>
                </a:solidFill>
                <a:latin typeface="-apple-system"/>
                <a:ea typeface="Roboto"/>
                <a:cs typeface="Roboto"/>
              </a:rPr>
              <a:t>Purchasing Place</a:t>
            </a:r>
          </a:p>
        </p:txBody>
      </p:sp>
      <p:sp>
        <p:nvSpPr>
          <p:cNvPr id="23" name="TextBox 22">
            <a:extLst>
              <a:ext uri="{FF2B5EF4-FFF2-40B4-BE49-F238E27FC236}">
                <a16:creationId xmlns:a16="http://schemas.microsoft.com/office/drawing/2014/main" id="{F7007A4B-9CBE-843A-A9AC-D015817B37B4}"/>
              </a:ext>
            </a:extLst>
          </p:cNvPr>
          <p:cNvSpPr txBox="1"/>
          <p:nvPr/>
        </p:nvSpPr>
        <p:spPr>
          <a:xfrm>
            <a:off x="3456432" y="6269180"/>
            <a:ext cx="9488672" cy="338554"/>
          </a:xfrm>
          <a:prstGeom prst="rect">
            <a:avLst/>
          </a:prstGeom>
          <a:noFill/>
        </p:spPr>
        <p:txBody>
          <a:bodyPr wrap="square">
            <a:spAutoFit/>
          </a:bodyPr>
          <a:lstStyle/>
          <a:p>
            <a:r>
              <a:rPr lang="en-IN" sz="1600" b="1" dirty="0">
                <a:solidFill>
                  <a:srgbClr val="FF3F3F"/>
                </a:solidFill>
              </a:rPr>
              <a:t>Data source</a:t>
            </a:r>
            <a:r>
              <a:rPr lang="en-IN" sz="1600" dirty="0">
                <a:solidFill>
                  <a:srgbClr val="FF3F3F"/>
                </a:solidFill>
              </a:rPr>
              <a:t>: </a:t>
            </a:r>
            <a:r>
              <a:rPr lang="en-IN" sz="1600" dirty="0"/>
              <a:t>https://www.kaggle.com/datasets/imakash3011/customer-personality-analysis/data</a:t>
            </a:r>
          </a:p>
        </p:txBody>
      </p:sp>
    </p:spTree>
    <p:extLst>
      <p:ext uri="{BB962C8B-B14F-4D97-AF65-F5344CB8AC3E}">
        <p14:creationId xmlns:p14="http://schemas.microsoft.com/office/powerpoint/2010/main" val="434731447"/>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1117</TotalTime>
  <Words>1340</Words>
  <Application>Microsoft Office PowerPoint</Application>
  <PresentationFormat>Widescreen</PresentationFormat>
  <Paragraphs>144</Paragraphs>
  <Slides>17</Slides>
  <Notes>0</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ADLaM Display</vt:lpstr>
      <vt:lpstr>-apple-system</vt:lpstr>
      <vt:lpstr>Arial</vt:lpstr>
      <vt:lpstr>Calibri</vt:lpstr>
      <vt:lpstr>Calibri Light</vt:lpstr>
      <vt:lpstr>inherit</vt:lpstr>
      <vt:lpstr>Inter</vt:lpstr>
      <vt:lpstr>Noto Sans Symbols</vt:lpstr>
      <vt:lpstr>Roboto</vt:lpstr>
      <vt:lpstr>Söhne</vt:lpstr>
      <vt:lpstr>Times New Roman</vt:lpstr>
      <vt:lpstr>Wingdings</vt:lpstr>
      <vt:lpstr>zeitung</vt:lpstr>
      <vt:lpstr>Metropolitan</vt:lpstr>
      <vt:lpstr>Customer  Personality  Analysis </vt:lpstr>
      <vt:lpstr>PowerPoint Presentation</vt:lpstr>
      <vt:lpstr>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Personality  Analysis </dc:title>
  <dc:creator>Thamada, Prasad</dc:creator>
  <cp:lastModifiedBy>Thamada, Prasad</cp:lastModifiedBy>
  <cp:revision>110</cp:revision>
  <dcterms:created xsi:type="dcterms:W3CDTF">2023-10-17T01:44:55Z</dcterms:created>
  <dcterms:modified xsi:type="dcterms:W3CDTF">2023-10-18T00:25:57Z</dcterms:modified>
</cp:coreProperties>
</file>